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296" r:id="rId3"/>
    <p:sldId id="259" r:id="rId4"/>
    <p:sldId id="258" r:id="rId5"/>
    <p:sldId id="260" r:id="rId6"/>
    <p:sldId id="297" r:id="rId7"/>
    <p:sldId id="298" r:id="rId8"/>
    <p:sldId id="300" r:id="rId9"/>
    <p:sldId id="302" r:id="rId10"/>
    <p:sldId id="272" r:id="rId11"/>
    <p:sldId id="299" r:id="rId12"/>
    <p:sldId id="304" r:id="rId13"/>
    <p:sldId id="301" r:id="rId14"/>
    <p:sldId id="278" r:id="rId15"/>
    <p:sldId id="257" r:id="rId16"/>
    <p:sldId id="261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303" r:id="rId26"/>
    <p:sldId id="271" r:id="rId27"/>
    <p:sldId id="273" r:id="rId28"/>
    <p:sldId id="274" r:id="rId29"/>
    <p:sldId id="275" r:id="rId30"/>
    <p:sldId id="276" r:id="rId31"/>
    <p:sldId id="277" r:id="rId32"/>
    <p:sldId id="305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Lexend Deca" panose="020B0604020202020204" charset="-78"/>
      <p:regular r:id="rId56"/>
    </p:embeddedFont>
    <p:embeddedFont>
      <p:font typeface="Montserrat" panose="00000500000000000000" pitchFamily="2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138BE6-E374-4A1A-BE6D-9E52B14417BE}">
  <a:tblStyle styleId="{1A138BE6-E374-4A1A-BE6D-9E52B14417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286F9A-8295-4760-8310-7838FB866F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06" autoAdjust="0"/>
  </p:normalViewPr>
  <p:slideViewPr>
    <p:cSldViewPr snapToGrid="0">
      <p:cViewPr varScale="1">
        <p:scale>
          <a:sx n="97" d="100"/>
          <a:sy n="97" d="100"/>
        </p:scale>
        <p:origin x="1022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531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c98855ff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c98855ff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572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364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7553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345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3443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c98855f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c98855f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bc98855ff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bc98855ff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c98855ff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c98855ff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c98855ff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c98855ff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bc98855ff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bc98855ff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c98855ff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c98855ff3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bc98855ff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bc98855ff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bc98855ff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bc98855ff3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bc98855ff3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bc98855ff3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bc98855ff3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bc98855ff3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638f85e62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638f85e62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77a513c981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77a513c981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84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204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849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863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7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11" Type="http://schemas.openxmlformats.org/officeDocument/2006/relationships/image" Target="../media/image9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11" Type="http://schemas.openxmlformats.org/officeDocument/2006/relationships/image" Target="../media/image9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xend.com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muli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6.png"/><Relationship Id="rId18" Type="http://schemas.openxmlformats.org/officeDocument/2006/relationships/image" Target="../media/image17.png"/><Relationship Id="rId3" Type="http://schemas.openxmlformats.org/officeDocument/2006/relationships/image" Target="../media/image22.png"/><Relationship Id="rId7" Type="http://schemas.openxmlformats.org/officeDocument/2006/relationships/image" Target="../media/image11.png"/><Relationship Id="rId12" Type="http://schemas.openxmlformats.org/officeDocument/2006/relationships/image" Target="../media/image20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32.png"/><Relationship Id="rId1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11" Type="http://schemas.openxmlformats.org/officeDocument/2006/relationships/image" Target="../media/image9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417751" y="1412502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/>
              <a:t>Hệ</a:t>
            </a:r>
            <a:r>
              <a:rPr lang="en-US" sz="3600" dirty="0"/>
              <a:t> </a:t>
            </a:r>
            <a:r>
              <a:rPr lang="en-US" sz="3600" dirty="0" err="1"/>
              <a:t>thống</a:t>
            </a:r>
            <a:r>
              <a:rPr lang="en-US" sz="3600" dirty="0"/>
              <a:t> </a:t>
            </a:r>
            <a:r>
              <a:rPr lang="en-US" sz="3600" dirty="0" err="1"/>
              <a:t>phân</a:t>
            </a:r>
            <a:r>
              <a:rPr lang="en-US" sz="3600" dirty="0"/>
              <a:t> </a:t>
            </a:r>
            <a:r>
              <a:rPr lang="en-US" sz="3600" dirty="0" err="1"/>
              <a:t>tán</a:t>
            </a:r>
            <a:endParaRPr sz="3600"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BCC6AD-ADB5-43F2-88B6-95C1CF11EBC6}"/>
              </a:ext>
            </a:extLst>
          </p:cNvPr>
          <p:cNvSpPr txBox="1"/>
          <p:nvPr/>
        </p:nvSpPr>
        <p:spPr>
          <a:xfrm>
            <a:off x="1071285" y="2764069"/>
            <a:ext cx="323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chemeClr val="tx2"/>
                </a:solidFill>
                <a:latin typeface="Lexend Deca" panose="020B0604020202020204" charset="-78"/>
                <a:cs typeface="Lexend Deca" panose="020B0604020202020204" charset="-78"/>
              </a:rPr>
              <a:t>Nhóm</a:t>
            </a:r>
            <a:r>
              <a:rPr lang="en-US" sz="1800" b="1" dirty="0">
                <a:solidFill>
                  <a:schemeClr val="tx2"/>
                </a:solidFill>
                <a:latin typeface="Lexend Deca" panose="020B0604020202020204" charset="-78"/>
                <a:cs typeface="Lexend Deca" panose="020B0604020202020204" charset="-78"/>
              </a:rPr>
              <a:t> 1 - Đề tài 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47356A-8CDD-4BE7-8ED0-A51E4CCF58FD}"/>
              </a:ext>
            </a:extLst>
          </p:cNvPr>
          <p:cNvSpPr txBox="1"/>
          <p:nvPr/>
        </p:nvSpPr>
        <p:spPr>
          <a:xfrm>
            <a:off x="988271" y="3536154"/>
            <a:ext cx="3909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tx2"/>
                </a:solidFill>
                <a:latin typeface="Lexend Deca" panose="020B0604020202020204" charset="-78"/>
                <a:cs typeface="Lexend Deca" panose="020B0604020202020204" charset="-78"/>
              </a:rPr>
              <a:t>Giáo</a:t>
            </a:r>
            <a:r>
              <a:rPr lang="en-US" sz="1600" b="1" dirty="0">
                <a:solidFill>
                  <a:schemeClr val="tx2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sz="1600" b="1" dirty="0" err="1">
                <a:solidFill>
                  <a:schemeClr val="tx2"/>
                </a:solidFill>
                <a:latin typeface="Lexend Deca" panose="020B0604020202020204" charset="-78"/>
                <a:cs typeface="Lexend Deca" panose="020B0604020202020204" charset="-78"/>
              </a:rPr>
              <a:t>viên</a:t>
            </a:r>
            <a:r>
              <a:rPr lang="en-US" sz="1600" b="1" dirty="0">
                <a:solidFill>
                  <a:schemeClr val="tx2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sz="1600" b="1" dirty="0" err="1">
                <a:solidFill>
                  <a:schemeClr val="tx2"/>
                </a:solidFill>
                <a:latin typeface="Lexend Deca" panose="020B0604020202020204" charset="-78"/>
                <a:cs typeface="Lexend Deca" panose="020B0604020202020204" charset="-78"/>
              </a:rPr>
              <a:t>hướng</a:t>
            </a:r>
            <a:r>
              <a:rPr lang="en-US" sz="1600" b="1" dirty="0">
                <a:solidFill>
                  <a:schemeClr val="tx2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sz="1600" b="1" dirty="0" err="1">
                <a:solidFill>
                  <a:schemeClr val="tx2"/>
                </a:solidFill>
                <a:latin typeface="Lexend Deca" panose="020B0604020202020204" charset="-78"/>
                <a:cs typeface="Lexend Deca" panose="020B0604020202020204" charset="-78"/>
              </a:rPr>
              <a:t>dẫn</a:t>
            </a:r>
            <a:r>
              <a:rPr lang="en-US" sz="1600" b="1" dirty="0">
                <a:solidFill>
                  <a:schemeClr val="tx2"/>
                </a:solidFill>
                <a:latin typeface="Lexend Deca" panose="020B0604020202020204" charset="-78"/>
                <a:cs typeface="Lexend Deca" panose="020B0604020202020204" charset="-78"/>
              </a:rPr>
              <a:t>: Lê </a:t>
            </a:r>
            <a:r>
              <a:rPr lang="en-US" sz="1600" b="1" dirty="0" err="1">
                <a:solidFill>
                  <a:schemeClr val="tx2"/>
                </a:solidFill>
                <a:latin typeface="Lexend Deca" panose="020B0604020202020204" charset="-78"/>
                <a:cs typeface="Lexend Deca" panose="020B0604020202020204" charset="-78"/>
              </a:rPr>
              <a:t>Ngọc</a:t>
            </a:r>
            <a:r>
              <a:rPr lang="en-US" sz="1600" b="1" dirty="0">
                <a:solidFill>
                  <a:schemeClr val="tx2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sz="1600" b="1" dirty="0" err="1">
                <a:solidFill>
                  <a:schemeClr val="tx2"/>
                </a:solidFill>
                <a:latin typeface="Lexend Deca" panose="020B0604020202020204" charset="-78"/>
                <a:cs typeface="Lexend Deca" panose="020B0604020202020204" charset="-78"/>
              </a:rPr>
              <a:t>Bảo</a:t>
            </a:r>
            <a:endParaRPr lang="en-US" sz="1600" b="1" dirty="0">
              <a:solidFill>
                <a:schemeClr val="tx2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580549" y="205975"/>
            <a:ext cx="7069187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QUÁ TRÌNH GỬI – NHẬN DỮ LIỆU</a:t>
            </a:r>
            <a:endParaRPr dirty="0"/>
          </a:p>
        </p:txBody>
      </p:sp>
      <p:sp>
        <p:nvSpPr>
          <p:cNvPr id="266" name="Google Shape;266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267" name="Google Shape;267;p29"/>
          <p:cNvGrpSpPr/>
          <p:nvPr/>
        </p:nvGrpSpPr>
        <p:grpSpPr>
          <a:xfrm>
            <a:off x="5733225" y="2944610"/>
            <a:ext cx="2469661" cy="1384500"/>
            <a:chOff x="6038025" y="2598925"/>
            <a:chExt cx="2469661" cy="1384500"/>
          </a:xfrm>
        </p:grpSpPr>
        <p:cxnSp>
          <p:nvCxnSpPr>
            <p:cNvPr id="268" name="Google Shape;268;p29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9" name="Google Shape;269;p29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QUÁ TRÌNH NHẬN GÓI TIN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200" dirty="0">
                <a:solidFill>
                  <a:schemeClr val="lt1"/>
                </a:solidFill>
                <a:latin typeface="Lexend Deca" panose="020B0604020202020204" charset="-78"/>
                <a:ea typeface="Muli"/>
                <a:cs typeface="Lexend Deca" panose="020B0604020202020204" charset="-78"/>
                <a:sym typeface="Mul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Máy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khách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lắng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nghe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phản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hồi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và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phân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tách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gói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 tin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thu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được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.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Hiển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thị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kết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quả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thực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thi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.</a:t>
              </a:r>
              <a:endParaRPr sz="800" dirty="0">
                <a:solidFill>
                  <a:schemeClr val="lt1"/>
                </a:solidFill>
                <a:latin typeface="Lexend Deca" panose="020B0604020202020204" charset="-78"/>
                <a:ea typeface="Muli"/>
                <a:cs typeface="Lexend Deca" panose="020B0604020202020204" charset="-78"/>
                <a:sym typeface="Muli"/>
              </a:endParaRPr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9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3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72" name="Google Shape;272;p29"/>
          <p:cNvGrpSpPr/>
          <p:nvPr/>
        </p:nvGrpSpPr>
        <p:grpSpPr>
          <a:xfrm>
            <a:off x="222805" y="2130685"/>
            <a:ext cx="3103445" cy="1384500"/>
            <a:chOff x="527605" y="1802655"/>
            <a:chExt cx="3103445" cy="1384500"/>
          </a:xfrm>
        </p:grpSpPr>
        <p:sp>
          <p:nvSpPr>
            <p:cNvPr id="273" name="Google Shape;273;p29"/>
            <p:cNvSpPr txBox="1"/>
            <p:nvPr/>
          </p:nvSpPr>
          <p:spPr>
            <a:xfrm>
              <a:off x="527605" y="1802655"/>
              <a:ext cx="1958381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QUÁ TRÌNH GỬI GÓI TIN</a:t>
              </a:r>
              <a:endParaRPr sz="1200" dirty="0">
                <a:solidFill>
                  <a:schemeClr val="lt1"/>
                </a:solidFill>
                <a:latin typeface="Lexend Deca" panose="020B0604020202020204" charset="-78"/>
                <a:ea typeface="Muli"/>
                <a:cs typeface="Lexend Deca" panose="020B0604020202020204" charset="-78"/>
                <a:sym typeface="Muli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lt1"/>
                </a:solidFill>
                <a:latin typeface="Lexend Deca" panose="020B0604020202020204" charset="-78"/>
                <a:ea typeface="Muli"/>
                <a:cs typeface="Lexend Deca" panose="020B0604020202020204" charset="-78"/>
                <a:sym typeface="Muli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Yêu cầu sau khi được nhập hoàn tất sẽ được đóng gói lại gửi đi</a:t>
              </a:r>
              <a:endParaRPr sz="800" dirty="0">
                <a:solidFill>
                  <a:schemeClr val="lt1"/>
                </a:solidFill>
                <a:latin typeface="Lexend Deca" panose="020B0604020202020204" charset="-78"/>
                <a:ea typeface="Muli"/>
                <a:cs typeface="Lexend Deca" panose="020B0604020202020204" charset="-78"/>
                <a:sym typeface="Muli"/>
              </a:endParaRPr>
            </a:p>
          </p:txBody>
        </p:sp>
        <p:cxnSp>
          <p:nvCxnSpPr>
            <p:cNvPr id="274" name="Google Shape;274;p29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5" name="Google Shape;275;p29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2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77" name="Google Shape;277;p29"/>
          <p:cNvGrpSpPr/>
          <p:nvPr/>
        </p:nvGrpSpPr>
        <p:grpSpPr>
          <a:xfrm>
            <a:off x="4603300" y="1270945"/>
            <a:ext cx="3819588" cy="1384500"/>
            <a:chOff x="4908100" y="889950"/>
            <a:chExt cx="3599586" cy="1384500"/>
          </a:xfrm>
        </p:grpSpPr>
        <p:cxnSp>
          <p:nvCxnSpPr>
            <p:cNvPr id="278" name="Google Shape;278;p29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9" name="Google Shape;279;p29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QUÁ TRÌNH BẮT TAY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200" dirty="0">
                <a:solidFill>
                  <a:schemeClr val="lt1"/>
                </a:solidFill>
                <a:latin typeface="Lexend Deca" panose="020B0604020202020204" charset="-78"/>
                <a:ea typeface="Muli"/>
                <a:cs typeface="Lexend Deca" panose="020B0604020202020204" charset="-78"/>
                <a:sym typeface="Mul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Trước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khi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gửi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 tin, 2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phía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phải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thống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nhất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đường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truyền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,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cổng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kết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nối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.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Đảm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bảo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hiệu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suất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tốt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 </a:t>
              </a:r>
              <a:r>
                <a:rPr lang="en-US" sz="800" dirty="0" err="1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nhất</a:t>
              </a:r>
              <a:r>
                <a:rPr lang="en-US" sz="800" dirty="0">
                  <a:solidFill>
                    <a:schemeClr val="lt1"/>
                  </a:solidFill>
                  <a:latin typeface="Lexend Deca" panose="020B0604020202020204" charset="-78"/>
                  <a:ea typeface="Muli"/>
                  <a:cs typeface="Lexend Deca" panose="020B0604020202020204" charset="-78"/>
                  <a:sym typeface="Muli"/>
                </a:rPr>
                <a:t> </a:t>
              </a:r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9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1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82" name="Google Shape;282;p29"/>
          <p:cNvGrpSpPr/>
          <p:nvPr/>
        </p:nvGrpSpPr>
        <p:grpSpPr>
          <a:xfrm>
            <a:off x="2509794" y="1479150"/>
            <a:ext cx="3514811" cy="3252003"/>
            <a:chOff x="2991269" y="1153325"/>
            <a:chExt cx="3514811" cy="3252003"/>
          </a:xfrm>
        </p:grpSpPr>
        <p:sp>
          <p:nvSpPr>
            <p:cNvPr id="283" name="Google Shape;283;p29"/>
            <p:cNvSpPr/>
            <p:nvPr/>
          </p:nvSpPr>
          <p:spPr>
            <a:xfrm>
              <a:off x="3477586" y="2585458"/>
              <a:ext cx="2541910" cy="950456"/>
            </a:xfrm>
            <a:custGeom>
              <a:avLst/>
              <a:gdLst/>
              <a:ahLst/>
              <a:cxnLst/>
              <a:rect l="l" t="t" r="r" b="b"/>
              <a:pathLst>
                <a:path w="126826" h="43529" extrusionOk="0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84" name="Google Shape;284;p29"/>
            <p:cNvSpPr/>
            <p:nvPr/>
          </p:nvSpPr>
          <p:spPr>
            <a:xfrm>
              <a:off x="2991269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85" name="Google Shape;285;p29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286" name="Google Shape;286;p29"/>
            <p:cNvSpPr/>
            <p:nvPr/>
          </p:nvSpPr>
          <p:spPr>
            <a:xfrm>
              <a:off x="3969199" y="2001324"/>
              <a:ext cx="1565850" cy="585863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87" name="Google Shape;287;p29"/>
            <p:cNvSpPr/>
            <p:nvPr/>
          </p:nvSpPr>
          <p:spPr>
            <a:xfrm>
              <a:off x="356325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88" name="Google Shape;288;p29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289" name="Google Shape;289;p29"/>
            <p:cNvSpPr/>
            <p:nvPr/>
          </p:nvSpPr>
          <p:spPr>
            <a:xfrm>
              <a:off x="4059061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90" name="Google Shape;290;p29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640865" y="2097351"/>
            <a:ext cx="3332700" cy="9916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SERVER</a:t>
            </a:r>
            <a:br>
              <a:rPr lang="en-US" sz="6000" dirty="0"/>
            </a:br>
            <a:endParaRPr sz="6000" dirty="0"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783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443" name="Google Shape;443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44" name="Google Shape;44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446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47" name="Google Shape;447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49" name="Google Shape;449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50" name="Google Shape;450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2" name="Google Shape;452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53" name="Google Shape;453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5" name="Google Shape;455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56" name="Google Shape;456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6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8" name="Google Shape;458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59" name="Google Shape;459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61" name="Google Shape;461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62" name="Google Shape;462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464" name="Google Shape;464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Lexend Deca" panose="020B0604020202020204" charset="-78"/>
                <a:sym typeface="Muli"/>
              </a:rPr>
              <a:t>Máy chủ thiết lập cổng mặc định để lắng nghe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Lexend Deca" panose="020B0604020202020204" charset="-78"/>
              <a:sym typeface="Muli"/>
            </a:endParaRPr>
          </a:p>
        </p:txBody>
      </p:sp>
      <p:sp>
        <p:nvSpPr>
          <p:cNvPr id="465" name="Google Shape;465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Phân tích gói tin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6" name="Google Shape;466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Gửi</a:t>
            </a:r>
            <a:r>
              <a:rPr lang="en-US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lại</a:t>
            </a:r>
            <a:r>
              <a:rPr lang="en-US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phản</a:t>
            </a:r>
            <a:r>
              <a:rPr lang="en-US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hồi</a:t>
            </a:r>
            <a:r>
              <a:rPr lang="en-US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kết</a:t>
            </a:r>
            <a:r>
              <a:rPr lang="en-US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thúc</a:t>
            </a:r>
            <a:r>
              <a:rPr lang="en-US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phiên</a:t>
            </a:r>
            <a:r>
              <a:rPr lang="en-US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làm</a:t>
            </a:r>
            <a:r>
              <a:rPr lang="en-US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việc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7" name="Google Shape;467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Lắng</a:t>
            </a:r>
            <a:r>
              <a:rPr lang="en-US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nghe</a:t>
            </a:r>
            <a:r>
              <a:rPr lang="en-US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và</a:t>
            </a:r>
            <a:r>
              <a:rPr lang="en-US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bắt</a:t>
            </a:r>
            <a:r>
              <a:rPr lang="en-US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các</a:t>
            </a:r>
            <a:r>
              <a:rPr lang="en-US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gói</a:t>
            </a:r>
            <a:r>
              <a:rPr lang="en-US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tin </a:t>
            </a:r>
            <a:r>
              <a:rPr lang="en-US" sz="1000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gửi</a:t>
            </a:r>
            <a:r>
              <a:rPr lang="en-US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000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tới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8" name="Google Shape;468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Hiểu yêu cầu &amp; thục hiện yêu cầu của client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9" name="Google Shape;469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Bắt đầu một vòng lặp mới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375852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223816" y="2341036"/>
            <a:ext cx="3683963" cy="5359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3. CHƯƠNG TRÌNH THỰC TẾ</a:t>
            </a:r>
            <a:endParaRPr sz="2000" dirty="0"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317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68" name="Google Shape;368;p35"/>
          <p:cNvSpPr txBox="1">
            <a:spLocks noGrp="1"/>
          </p:cNvSpPr>
          <p:nvPr>
            <p:ph type="ctrTitle" idx="4294967295"/>
          </p:nvPr>
        </p:nvSpPr>
        <p:spPr>
          <a:xfrm>
            <a:off x="541562" y="145073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pic>
        <p:nvPicPr>
          <p:cNvPr id="370" name="Google Shape;3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EDIT IN GOOGLE SLIDES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You have to be signed in to your Google account.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580550" y="4025075"/>
            <a:ext cx="6014400" cy="59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4"/>
                </a:solidFill>
              </a:rPr>
              <a:t>More info on how to use this template at </a:t>
            </a:r>
            <a:r>
              <a:rPr lang="en" sz="1000" b="1" u="sng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000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4"/>
                </a:solidFill>
              </a:rPr>
              <a:t>This template is free to use under </a:t>
            </a:r>
            <a:r>
              <a:rPr lang="en" sz="1000" u="sng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000">
                <a:solidFill>
                  <a:schemeClr val="accent4"/>
                </a:solidFill>
              </a:rPr>
              <a:t>. You can keep the Credits slide or mention SlidesCarnival and other resources used in a slide footer.</a:t>
            </a:r>
            <a:endParaRPr sz="10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4"/>
              </a:solidFill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580550" y="975713"/>
            <a:ext cx="4021800" cy="94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80550" y="2018286"/>
            <a:ext cx="402180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r="9958"/>
          <a:stretch/>
        </p:blipFill>
        <p:spPr>
          <a:xfrm>
            <a:off x="4803775" y="1040850"/>
            <a:ext cx="3676800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2685247" y="486982"/>
            <a:ext cx="4021800" cy="60872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TEAM</a:t>
            </a:r>
            <a:endParaRPr dirty="0"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293882" y="1308837"/>
            <a:ext cx="5043784" cy="70581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>
                <a:latin typeface="Lexend Deca" panose="020B0604020202020204" charset="-78"/>
                <a:cs typeface="Lexend Deca" panose="020B0604020202020204" charset="-78"/>
              </a:rPr>
              <a:t>1. Nguyễn Thành Phong – N18DCCN147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US" sz="2000" b="1" dirty="0">
              <a:latin typeface="Lexend Deca" panose="020B0604020202020204" charset="-78"/>
              <a:cs typeface="Lexend Deca" panose="020B0604020202020204" charset="-78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000" b="1" dirty="0"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/>
              <a:t>2</a:t>
            </a:fld>
            <a:endParaRPr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2019B4-9395-4CD2-B86A-1424CB9F70FB}"/>
              </a:ext>
            </a:extLst>
          </p:cNvPr>
          <p:cNvSpPr txBox="1"/>
          <p:nvPr/>
        </p:nvSpPr>
        <p:spPr>
          <a:xfrm>
            <a:off x="2338568" y="2014654"/>
            <a:ext cx="4954411" cy="38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b="1" i="0" dirty="0">
                <a:solidFill>
                  <a:srgbClr val="FFFFFF"/>
                </a:solidFill>
                <a:effectLst/>
                <a:latin typeface="Lexend Deca" panose="020B0604020202020204" charset="-78"/>
                <a:ea typeface="Muli"/>
                <a:cs typeface="Lexend Deca" panose="020B0604020202020204" charset="-78"/>
              </a:rPr>
              <a:t>2. </a:t>
            </a:r>
            <a:r>
              <a:rPr lang="en-US" sz="1800" b="1" i="0" dirty="0" err="1">
                <a:solidFill>
                  <a:srgbClr val="FFFFFF"/>
                </a:solidFill>
                <a:effectLst/>
                <a:latin typeface="Lexend Deca" panose="020B0604020202020204" charset="-78"/>
                <a:ea typeface="Muli"/>
                <a:cs typeface="Lexend Deca" panose="020B0604020202020204" charset="-78"/>
              </a:rPr>
              <a:t>Lưu</a:t>
            </a:r>
            <a:r>
              <a:rPr lang="en-US" sz="1800" b="1" i="0" dirty="0">
                <a:solidFill>
                  <a:srgbClr val="FFFFFF"/>
                </a:solidFill>
                <a:effectLst/>
                <a:latin typeface="Lexend Deca" panose="020B0604020202020204" charset="-78"/>
                <a:ea typeface="Muli"/>
                <a:cs typeface="Lexend Deca" panose="020B0604020202020204" charset="-78"/>
              </a:rPr>
              <a:t> </a:t>
            </a:r>
            <a:r>
              <a:rPr lang="en-US" sz="1800" b="1" i="0" dirty="0" err="1">
                <a:solidFill>
                  <a:srgbClr val="FFFFFF"/>
                </a:solidFill>
                <a:effectLst/>
                <a:latin typeface="Lexend Deca" panose="020B0604020202020204" charset="-78"/>
                <a:ea typeface="Muli"/>
                <a:cs typeface="Lexend Deca" panose="020B0604020202020204" charset="-78"/>
              </a:rPr>
              <a:t>Tiến</a:t>
            </a:r>
            <a:r>
              <a:rPr lang="en-US" sz="1800" b="1" i="0" dirty="0">
                <a:solidFill>
                  <a:srgbClr val="FFFFFF"/>
                </a:solidFill>
                <a:effectLst/>
                <a:latin typeface="Lexend Deca" panose="020B0604020202020204" charset="-78"/>
                <a:ea typeface="Muli"/>
                <a:cs typeface="Lexend Deca" panose="020B0604020202020204" charset="-78"/>
              </a:rPr>
              <a:t> </a:t>
            </a:r>
            <a:r>
              <a:rPr lang="en-US" sz="1800" b="1" i="0" dirty="0" err="1">
                <a:solidFill>
                  <a:srgbClr val="FFFFFF"/>
                </a:solidFill>
                <a:effectLst/>
                <a:latin typeface="Lexend Deca" panose="020B0604020202020204" charset="-78"/>
                <a:ea typeface="Muli"/>
                <a:cs typeface="Lexend Deca" panose="020B0604020202020204" charset="-78"/>
              </a:rPr>
              <a:t>Phát</a:t>
            </a:r>
            <a:r>
              <a:rPr lang="en-US" sz="1800" b="1" i="0" dirty="0">
                <a:solidFill>
                  <a:srgbClr val="FFFFFF"/>
                </a:solidFill>
                <a:effectLst/>
                <a:latin typeface="Lexend Deca" panose="020B0604020202020204" charset="-78"/>
                <a:ea typeface="Muli"/>
                <a:cs typeface="Lexend Deca" panose="020B0604020202020204" charset="-78"/>
              </a:rPr>
              <a:t> – N18DCCN146</a:t>
            </a:r>
            <a:endParaRPr lang="en-US" b="1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CB139-A858-45D3-8B52-D8D2C71096FB}"/>
              </a:ext>
            </a:extLst>
          </p:cNvPr>
          <p:cNvSpPr txBox="1"/>
          <p:nvPr/>
        </p:nvSpPr>
        <p:spPr>
          <a:xfrm>
            <a:off x="2340088" y="2571750"/>
            <a:ext cx="4552967" cy="62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b="1" i="0" dirty="0">
                <a:solidFill>
                  <a:srgbClr val="FFFFFF"/>
                </a:solidFill>
                <a:effectLst/>
                <a:latin typeface="Lexend Deca" panose="020B0604020202020204" charset="-78"/>
                <a:ea typeface="Muli"/>
                <a:cs typeface="Lexend Deca" panose="020B0604020202020204" charset="-78"/>
              </a:rPr>
              <a:t>3. </a:t>
            </a:r>
            <a:r>
              <a:rPr lang="en-US" sz="1800" b="1" i="0" dirty="0" err="1">
                <a:solidFill>
                  <a:srgbClr val="FFFFFF"/>
                </a:solidFill>
                <a:effectLst/>
                <a:latin typeface="Lexend Deca" panose="020B0604020202020204" charset="-78"/>
                <a:ea typeface="Muli"/>
                <a:cs typeface="Lexend Deca" panose="020B0604020202020204" charset="-78"/>
              </a:rPr>
              <a:t>Bùi</a:t>
            </a:r>
            <a:r>
              <a:rPr lang="en-US" sz="1800" b="1" i="0" dirty="0">
                <a:solidFill>
                  <a:srgbClr val="FFFFFF"/>
                </a:solidFill>
                <a:effectLst/>
                <a:latin typeface="Lexend Deca" panose="020B0604020202020204" charset="-78"/>
                <a:ea typeface="Muli"/>
                <a:cs typeface="Lexend Deca" panose="020B0604020202020204" charset="-78"/>
              </a:rPr>
              <a:t> </a:t>
            </a:r>
            <a:r>
              <a:rPr lang="en-US" sz="1800" b="1" i="0" dirty="0" err="1">
                <a:solidFill>
                  <a:srgbClr val="FFFFFF"/>
                </a:solidFill>
                <a:effectLst/>
                <a:latin typeface="Lexend Deca" panose="020B0604020202020204" charset="-78"/>
                <a:ea typeface="Muli"/>
                <a:cs typeface="Lexend Deca" panose="020B0604020202020204" charset="-78"/>
              </a:rPr>
              <a:t>Quốc</a:t>
            </a:r>
            <a:r>
              <a:rPr lang="en-US" sz="1800" b="1" i="0" dirty="0">
                <a:solidFill>
                  <a:srgbClr val="FFFFFF"/>
                </a:solidFill>
                <a:effectLst/>
                <a:latin typeface="Lexend Deca" panose="020B0604020202020204" charset="-78"/>
                <a:ea typeface="Muli"/>
                <a:cs typeface="Lexend Deca" panose="020B0604020202020204" charset="-78"/>
              </a:rPr>
              <a:t> </a:t>
            </a:r>
            <a:r>
              <a:rPr lang="en-US" sz="1800" b="1" i="0" dirty="0" err="1">
                <a:solidFill>
                  <a:srgbClr val="FFFFFF"/>
                </a:solidFill>
                <a:effectLst/>
                <a:latin typeface="Lexend Deca" panose="020B0604020202020204" charset="-78"/>
                <a:ea typeface="Muli"/>
                <a:cs typeface="Lexend Deca" panose="020B0604020202020204" charset="-78"/>
              </a:rPr>
              <a:t>Tuấn</a:t>
            </a:r>
            <a:r>
              <a:rPr lang="en-US" sz="1800" b="1" i="0" dirty="0">
                <a:solidFill>
                  <a:srgbClr val="FFFFFF"/>
                </a:solidFill>
                <a:effectLst/>
                <a:latin typeface="Lexend Deca" panose="020B0604020202020204" charset="-78"/>
                <a:ea typeface="Muli"/>
                <a:cs typeface="Lexend Deca" panose="020B0604020202020204" charset="-78"/>
              </a:rPr>
              <a:t> – N18DCCN197</a:t>
            </a:r>
            <a:endParaRPr lang="en-US" b="1" dirty="0">
              <a:effectLst/>
            </a:endParaRPr>
          </a:p>
          <a:p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51E02-8AFB-4841-8524-4979BF942005}"/>
              </a:ext>
            </a:extLst>
          </p:cNvPr>
          <p:cNvSpPr txBox="1"/>
          <p:nvPr/>
        </p:nvSpPr>
        <p:spPr>
          <a:xfrm>
            <a:off x="2338568" y="3106539"/>
            <a:ext cx="4572000" cy="386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b="1" i="0" dirty="0">
                <a:solidFill>
                  <a:srgbClr val="FFFFFF"/>
                </a:solidFill>
                <a:effectLst/>
                <a:latin typeface="Lexend Deca" panose="020B0604020202020204" charset="-78"/>
                <a:ea typeface="Muli"/>
                <a:cs typeface="Lexend Deca" panose="020B0604020202020204" charset="-78"/>
              </a:rPr>
              <a:t>4. </a:t>
            </a:r>
            <a:r>
              <a:rPr lang="en-US" sz="1800" b="1" i="0" dirty="0" err="1">
                <a:solidFill>
                  <a:srgbClr val="FFFFFF"/>
                </a:solidFill>
                <a:effectLst/>
                <a:latin typeface="Lexend Deca" panose="020B0604020202020204" charset="-78"/>
                <a:ea typeface="Muli"/>
                <a:cs typeface="Lexend Deca" panose="020B0604020202020204" charset="-78"/>
              </a:rPr>
              <a:t>Lù</a:t>
            </a:r>
            <a:r>
              <a:rPr lang="en-US" sz="1800" b="1" i="0" dirty="0">
                <a:solidFill>
                  <a:srgbClr val="FFFFFF"/>
                </a:solidFill>
                <a:effectLst/>
                <a:latin typeface="Lexend Deca" panose="020B0604020202020204" charset="-78"/>
                <a:ea typeface="Muli"/>
                <a:cs typeface="Lexend Deca" panose="020B0604020202020204" charset="-78"/>
              </a:rPr>
              <a:t> </a:t>
            </a:r>
            <a:r>
              <a:rPr lang="en-US" sz="1800" b="1" i="0" dirty="0" err="1">
                <a:solidFill>
                  <a:srgbClr val="FFFFFF"/>
                </a:solidFill>
                <a:effectLst/>
                <a:latin typeface="Lexend Deca" panose="020B0604020202020204" charset="-78"/>
                <a:ea typeface="Muli"/>
                <a:cs typeface="Lexend Deca" panose="020B0604020202020204" charset="-78"/>
              </a:rPr>
              <a:t>Vĩnh</a:t>
            </a:r>
            <a:r>
              <a:rPr lang="en-US" sz="1800" b="1" i="0" dirty="0">
                <a:solidFill>
                  <a:srgbClr val="FFFFFF"/>
                </a:solidFill>
                <a:effectLst/>
                <a:latin typeface="Lexend Deca" panose="020B0604020202020204" charset="-78"/>
                <a:ea typeface="Muli"/>
                <a:cs typeface="Lexend Deca" panose="020B0604020202020204" charset="-78"/>
              </a:rPr>
              <a:t> </a:t>
            </a:r>
            <a:r>
              <a:rPr lang="en-US" sz="1800" b="1" i="0" dirty="0" err="1">
                <a:solidFill>
                  <a:srgbClr val="FFFFFF"/>
                </a:solidFill>
                <a:effectLst/>
                <a:latin typeface="Lexend Deca" panose="020B0604020202020204" charset="-78"/>
                <a:ea typeface="Muli"/>
                <a:cs typeface="Lexend Deca" panose="020B0604020202020204" charset="-78"/>
              </a:rPr>
              <a:t>Trường</a:t>
            </a:r>
            <a:r>
              <a:rPr lang="en-US" sz="1800" b="1" i="0" dirty="0">
                <a:solidFill>
                  <a:srgbClr val="FFFFFF"/>
                </a:solidFill>
                <a:effectLst/>
                <a:latin typeface="Lexend Deca" panose="020B0604020202020204" charset="-78"/>
                <a:ea typeface="Muli"/>
                <a:cs typeface="Lexend Deca" panose="020B0604020202020204" charset="-78"/>
              </a:rPr>
              <a:t> – N18DCCN236</a:t>
            </a:r>
            <a:endParaRPr lang="en-US" sz="18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31505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302010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/>
              <a:t>Want big impact?</a:t>
            </a:r>
            <a:endParaRPr sz="24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big image.</a:t>
            </a:r>
            <a:endParaRPr sz="2400"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7989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66" name="Google Shape;166;p24"/>
          <p:cNvSpPr/>
          <p:nvPr/>
        </p:nvSpPr>
        <p:spPr>
          <a:xfrm>
            <a:off x="5070938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7" name="Google Shape;167;p24"/>
          <p:cNvSpPr/>
          <p:nvPr/>
        </p:nvSpPr>
        <p:spPr>
          <a:xfrm>
            <a:off x="6819981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8" name="Google Shape;168;p24"/>
          <p:cNvSpPr/>
          <p:nvPr/>
        </p:nvSpPr>
        <p:spPr>
          <a:xfrm>
            <a:off x="1570768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9" name="Google Shape;169;p24"/>
          <p:cNvSpPr/>
          <p:nvPr/>
        </p:nvSpPr>
        <p:spPr>
          <a:xfrm>
            <a:off x="1569579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0" name="Google Shape;170;p24"/>
          <p:cNvSpPr/>
          <p:nvPr/>
        </p:nvSpPr>
        <p:spPr>
          <a:xfrm>
            <a:off x="1569579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  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1569579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1569579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3" name="Google Shape;173;p24"/>
          <p:cNvSpPr/>
          <p:nvPr/>
        </p:nvSpPr>
        <p:spPr>
          <a:xfrm>
            <a:off x="3320625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3319436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3319436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6" name="Google Shape;176;p24"/>
          <p:cNvSpPr/>
          <p:nvPr/>
        </p:nvSpPr>
        <p:spPr>
          <a:xfrm>
            <a:off x="3319436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7" name="Google Shape;177;p24"/>
          <p:cNvSpPr/>
          <p:nvPr/>
        </p:nvSpPr>
        <p:spPr>
          <a:xfrm>
            <a:off x="3320753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1571766" y="1427625"/>
            <a:ext cx="17487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Q1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1571766" y="1735103"/>
            <a:ext cx="5823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0" name="Google Shape;180;p24"/>
          <p:cNvSpPr/>
          <p:nvPr/>
        </p:nvSpPr>
        <p:spPr>
          <a:xfrm>
            <a:off x="2154670" y="1735103"/>
            <a:ext cx="5823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IPS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1" name="Google Shape;181;p24"/>
          <p:cNvSpPr/>
          <p:nvPr/>
        </p:nvSpPr>
        <p:spPr>
          <a:xfrm>
            <a:off x="2737574" y="1735103"/>
            <a:ext cx="5823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DOL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2" name="Google Shape;182;p24"/>
          <p:cNvSpPr/>
          <p:nvPr/>
        </p:nvSpPr>
        <p:spPr>
          <a:xfrm>
            <a:off x="3321627" y="1427625"/>
            <a:ext cx="17487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Q2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3321627" y="1735103"/>
            <a:ext cx="5823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3904531" y="1735103"/>
            <a:ext cx="5823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IPS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4487435" y="1735103"/>
            <a:ext cx="5823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DOL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5070810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5070938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5070938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5070938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5071812" y="1427625"/>
            <a:ext cx="17487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Q3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5071812" y="1735103"/>
            <a:ext cx="5823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5654716" y="1735103"/>
            <a:ext cx="5823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IPS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3" name="Google Shape;193;p24"/>
          <p:cNvSpPr/>
          <p:nvPr/>
        </p:nvSpPr>
        <p:spPr>
          <a:xfrm>
            <a:off x="6237620" y="1735103"/>
            <a:ext cx="5823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DOL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6819981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6820110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6819981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6819981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6820983" y="1427625"/>
            <a:ext cx="17487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Q4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6820983" y="1735103"/>
            <a:ext cx="5823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0" name="Google Shape;200;p24"/>
          <p:cNvSpPr/>
          <p:nvPr/>
        </p:nvSpPr>
        <p:spPr>
          <a:xfrm>
            <a:off x="7403887" y="1735103"/>
            <a:ext cx="5823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IPS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7986791" y="1735103"/>
            <a:ext cx="5823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DOL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2" name="Google Shape;202;p24"/>
          <p:cNvSpPr/>
          <p:nvPr/>
        </p:nvSpPr>
        <p:spPr>
          <a:xfrm rot="5400000" flipH="1">
            <a:off x="4119824" y="2334727"/>
            <a:ext cx="145800" cy="17322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3" name="Google Shape;203;p24"/>
          <p:cNvSpPr/>
          <p:nvPr/>
        </p:nvSpPr>
        <p:spPr>
          <a:xfrm rot="5400000" flipH="1">
            <a:off x="3326930" y="3131136"/>
            <a:ext cx="141300" cy="13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4" name="Google Shape;204;p24"/>
          <p:cNvSpPr/>
          <p:nvPr/>
        </p:nvSpPr>
        <p:spPr>
          <a:xfrm rot="5400000" flipH="1">
            <a:off x="3552038" y="1299302"/>
            <a:ext cx="140700" cy="2873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5" name="Google Shape;205;p24"/>
          <p:cNvSpPr/>
          <p:nvPr/>
        </p:nvSpPr>
        <p:spPr>
          <a:xfrm rot="5400000" flipH="1">
            <a:off x="2440478" y="2410392"/>
            <a:ext cx="141900" cy="6522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580550" y="2504950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Lorem ipsum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580550" y="2967472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Lorem ipsum   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580550" y="3429824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Lorem ipsum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9" name="Google Shape;209;p24"/>
          <p:cNvSpPr/>
          <p:nvPr/>
        </p:nvSpPr>
        <p:spPr>
          <a:xfrm>
            <a:off x="580550" y="3892328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Lorem ipsum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0" name="Google Shape;210;p24"/>
          <p:cNvSpPr/>
          <p:nvPr/>
        </p:nvSpPr>
        <p:spPr>
          <a:xfrm>
            <a:off x="580550" y="1427625"/>
            <a:ext cx="989700" cy="1077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Lorem ipsum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1" name="Google Shape;211;p24"/>
          <p:cNvSpPr/>
          <p:nvPr/>
        </p:nvSpPr>
        <p:spPr>
          <a:xfrm rot="5400000" flipH="1">
            <a:off x="2945818" y="1116676"/>
            <a:ext cx="141600" cy="23142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2" name="Google Shape;212;p24"/>
          <p:cNvSpPr/>
          <p:nvPr/>
        </p:nvSpPr>
        <p:spPr>
          <a:xfrm rot="5400000" flipH="1">
            <a:off x="1975138" y="1947376"/>
            <a:ext cx="141900" cy="6528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3" name="Google Shape;213;p24"/>
          <p:cNvSpPr/>
          <p:nvPr/>
        </p:nvSpPr>
        <p:spPr>
          <a:xfrm>
            <a:off x="2141006" y="2251126"/>
            <a:ext cx="435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2994826" y="2251125"/>
            <a:ext cx="43500" cy="453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5" name="Google Shape;215;p24"/>
          <p:cNvSpPr/>
          <p:nvPr/>
        </p:nvSpPr>
        <p:spPr>
          <a:xfrm rot="5400000" flipH="1">
            <a:off x="6459216" y="2792753"/>
            <a:ext cx="137400" cy="17385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6" name="Google Shape;216;p24"/>
          <p:cNvSpPr/>
          <p:nvPr/>
        </p:nvSpPr>
        <p:spPr>
          <a:xfrm rot="5400000" flipH="1">
            <a:off x="5656954" y="3592503"/>
            <a:ext cx="141300" cy="13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8049019" y="4387225"/>
            <a:ext cx="513900" cy="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LOREM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8046546" y="4403327"/>
            <a:ext cx="64500" cy="576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9" name="Google Shape;219;p24"/>
          <p:cNvSpPr/>
          <p:nvPr/>
        </p:nvSpPr>
        <p:spPr>
          <a:xfrm rot="5400000" flipH="1">
            <a:off x="7332110" y="2964653"/>
            <a:ext cx="141600" cy="2319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0" name="Google Shape;220;p24"/>
          <p:cNvSpPr/>
          <p:nvPr/>
        </p:nvSpPr>
        <p:spPr>
          <a:xfrm rot="5400000" flipH="1">
            <a:off x="6241601" y="4055278"/>
            <a:ext cx="141300" cy="13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26" name="Google Shape;226;p25"/>
          <p:cNvGraphicFramePr/>
          <p:nvPr/>
        </p:nvGraphicFramePr>
        <p:xfrm>
          <a:off x="5805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{1A138BE6-E374-4A1A-BE6D-9E52B14417BE}</a:tableStyleId>
              </a:tblPr>
              <a:tblGrid>
                <a:gridCol w="150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</a:t>
                      </a:r>
                      <a:endParaRPr sz="1100"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</a:t>
                      </a:r>
                      <a:endParaRPr sz="1100"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</a:t>
                      </a:r>
                      <a:endParaRPr sz="1100"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Yellow</a:t>
                      </a:r>
                      <a:endParaRPr sz="1100"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Blue</a:t>
                      </a:r>
                      <a:endParaRPr sz="1100"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Orange</a:t>
                      </a:r>
                      <a:endParaRPr sz="1100"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/>
          <p:nvPr/>
        </p:nvSpPr>
        <p:spPr>
          <a:xfrm>
            <a:off x="590925" y="1018776"/>
            <a:ext cx="7361634" cy="3506920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  <a:effectLst>
            <a:outerShdw blurRad="200025" dist="19050" dir="540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34" name="Google Shape;234;p26"/>
          <p:cNvSpPr/>
          <p:nvPr/>
        </p:nvSpPr>
        <p:spPr>
          <a:xfrm>
            <a:off x="1890325" y="1850200"/>
            <a:ext cx="630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our office</a:t>
            </a:r>
            <a:endParaRPr sz="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5" name="Google Shape;235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4294967295"/>
          </p:nvPr>
        </p:nvSpPr>
        <p:spPr>
          <a:xfrm>
            <a:off x="580550" y="4604575"/>
            <a:ext cx="80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maps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591" y="2123546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266" y="3546021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2816" y="1921046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291" y="3831871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641" y="2326046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441" y="3896571"/>
            <a:ext cx="185882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248" name="Google Shape;248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49" name="Google Shape;249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267" name="Google Shape;267;p29"/>
          <p:cNvGrpSpPr/>
          <p:nvPr/>
        </p:nvGrpSpPr>
        <p:grpSpPr>
          <a:xfrm>
            <a:off x="5733225" y="2944610"/>
            <a:ext cx="2469661" cy="1384500"/>
            <a:chOff x="6038025" y="2598925"/>
            <a:chExt cx="2469661" cy="1384500"/>
          </a:xfrm>
        </p:grpSpPr>
        <p:cxnSp>
          <p:nvCxnSpPr>
            <p:cNvPr id="268" name="Google Shape;268;p29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9" name="Google Shape;269;p29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Vestibulum congue tempus</a:t>
              </a:r>
              <a:endParaRPr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9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3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72" name="Google Shape;272;p29"/>
          <p:cNvGrpSpPr/>
          <p:nvPr/>
        </p:nvGrpSpPr>
        <p:grpSpPr>
          <a:xfrm>
            <a:off x="331521" y="2172128"/>
            <a:ext cx="2994729" cy="1384500"/>
            <a:chOff x="636321" y="1844098"/>
            <a:chExt cx="2994729" cy="1384500"/>
          </a:xfrm>
        </p:grpSpPr>
        <p:sp>
          <p:nvSpPr>
            <p:cNvPr id="273" name="Google Shape;273;p29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Vestibulum congue tempus</a:t>
              </a:r>
              <a:endParaRPr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cxnSp>
          <p:nvCxnSpPr>
            <p:cNvPr id="274" name="Google Shape;274;p29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5" name="Google Shape;275;p29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2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77" name="Google Shape;277;p29"/>
          <p:cNvGrpSpPr/>
          <p:nvPr/>
        </p:nvGrpSpPr>
        <p:grpSpPr>
          <a:xfrm>
            <a:off x="4603300" y="1270945"/>
            <a:ext cx="3599586" cy="1384500"/>
            <a:chOff x="4908100" y="889950"/>
            <a:chExt cx="3599586" cy="1384500"/>
          </a:xfrm>
        </p:grpSpPr>
        <p:cxnSp>
          <p:nvCxnSpPr>
            <p:cNvPr id="278" name="Google Shape;278;p29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9" name="Google Shape;279;p29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Vestibulum congue tempus</a:t>
              </a:r>
              <a:endParaRPr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9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1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82" name="Google Shape;282;p29"/>
          <p:cNvGrpSpPr/>
          <p:nvPr/>
        </p:nvGrpSpPr>
        <p:grpSpPr>
          <a:xfrm>
            <a:off x="2509794" y="1479150"/>
            <a:ext cx="3514811" cy="3252003"/>
            <a:chOff x="2991269" y="1153325"/>
            <a:chExt cx="3514811" cy="3252003"/>
          </a:xfrm>
        </p:grpSpPr>
        <p:sp>
          <p:nvSpPr>
            <p:cNvPr id="283" name="Google Shape;283;p29"/>
            <p:cNvSpPr/>
            <p:nvPr/>
          </p:nvSpPr>
          <p:spPr>
            <a:xfrm>
              <a:off x="3477586" y="2585458"/>
              <a:ext cx="2541910" cy="950456"/>
            </a:xfrm>
            <a:custGeom>
              <a:avLst/>
              <a:gdLst/>
              <a:ahLst/>
              <a:cxnLst/>
              <a:rect l="l" t="t" r="r" b="b"/>
              <a:pathLst>
                <a:path w="126826" h="43529" extrusionOk="0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84" name="Google Shape;284;p29"/>
            <p:cNvSpPr/>
            <p:nvPr/>
          </p:nvSpPr>
          <p:spPr>
            <a:xfrm>
              <a:off x="2991269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85" name="Google Shape;285;p29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286" name="Google Shape;286;p29"/>
            <p:cNvSpPr/>
            <p:nvPr/>
          </p:nvSpPr>
          <p:spPr>
            <a:xfrm>
              <a:off x="3969199" y="2001324"/>
              <a:ext cx="1565850" cy="585863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87" name="Google Shape;287;p29"/>
            <p:cNvSpPr/>
            <p:nvPr/>
          </p:nvSpPr>
          <p:spPr>
            <a:xfrm>
              <a:off x="356325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88" name="Google Shape;288;p29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289" name="Google Shape;289;p29"/>
            <p:cNvSpPr/>
            <p:nvPr/>
          </p:nvSpPr>
          <p:spPr>
            <a:xfrm>
              <a:off x="4059061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90" name="Google Shape;290;p29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3054972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ctrTitle" idx="4294967295"/>
          </p:nvPr>
        </p:nvSpPr>
        <p:spPr>
          <a:xfrm>
            <a:off x="685800" y="4194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255" name="Google Shape;255;p28"/>
          <p:cNvSpPr txBox="1">
            <a:spLocks noGrp="1"/>
          </p:cNvSpPr>
          <p:nvPr>
            <p:ph type="subTitle" idx="4294967295"/>
          </p:nvPr>
        </p:nvSpPr>
        <p:spPr>
          <a:xfrm>
            <a:off x="685800" y="12589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56" name="Google Shape;256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3531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257" name="Google Shape;257;p28"/>
          <p:cNvSpPr txBox="1">
            <a:spLocks noGrp="1"/>
          </p:cNvSpPr>
          <p:nvPr>
            <p:ph type="subTitle" idx="4294967295"/>
          </p:nvPr>
        </p:nvSpPr>
        <p:spPr>
          <a:xfrm>
            <a:off x="685800" y="41926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58" name="Google Shape;258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88625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259" name="Google Shape;259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60" name="Google Shape;260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96" name="Google Shape;296;p3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Yellow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97" name="Google Shape;297;p30"/>
          <p:cNvSpPr txBox="1">
            <a:spLocks noGrp="1"/>
          </p:cNvSpPr>
          <p:nvPr>
            <p:ph type="body" idx="2"/>
          </p:nvPr>
        </p:nvSpPr>
        <p:spPr>
          <a:xfrm>
            <a:off x="2780449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Blue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98" name="Google Shape;298;p30"/>
          <p:cNvSpPr txBox="1">
            <a:spLocks noGrp="1"/>
          </p:cNvSpPr>
          <p:nvPr>
            <p:ph type="body" idx="3"/>
          </p:nvPr>
        </p:nvSpPr>
        <p:spPr>
          <a:xfrm>
            <a:off x="4980348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Red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99" name="Google Shape;299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00" name="Google Shape;300;p30"/>
          <p:cNvSpPr txBox="1">
            <a:spLocks noGrp="1"/>
          </p:cNvSpPr>
          <p:nvPr>
            <p:ph type="body" idx="1"/>
          </p:nvPr>
        </p:nvSpPr>
        <p:spPr>
          <a:xfrm>
            <a:off x="580550" y="30289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Yellow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01" name="Google Shape;301;p30"/>
          <p:cNvSpPr txBox="1">
            <a:spLocks noGrp="1"/>
          </p:cNvSpPr>
          <p:nvPr>
            <p:ph type="body" idx="2"/>
          </p:nvPr>
        </p:nvSpPr>
        <p:spPr>
          <a:xfrm>
            <a:off x="2780449" y="30289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Blue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02" name="Google Shape;302;p30"/>
          <p:cNvSpPr txBox="1">
            <a:spLocks noGrp="1"/>
          </p:cNvSpPr>
          <p:nvPr>
            <p:ph type="body" idx="3"/>
          </p:nvPr>
        </p:nvSpPr>
        <p:spPr>
          <a:xfrm>
            <a:off x="4980348" y="30289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Red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>
            <a:spLocks noGrp="1"/>
          </p:cNvSpPr>
          <p:nvPr>
            <p:ph type="body" idx="1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308" name="Google Shape;308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cxnSp>
        <p:nvCxnSpPr>
          <p:cNvPr id="309" name="Google Shape;309;p31"/>
          <p:cNvCxnSpPr/>
          <p:nvPr/>
        </p:nvCxnSpPr>
        <p:spPr>
          <a:xfrm>
            <a:off x="58055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31"/>
          <p:cNvCxnSpPr/>
          <p:nvPr/>
        </p:nvCxnSpPr>
        <p:spPr>
          <a:xfrm>
            <a:off x="58055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31"/>
          <p:cNvCxnSpPr/>
          <p:nvPr/>
        </p:nvCxnSpPr>
        <p:spPr>
          <a:xfrm>
            <a:off x="58055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31"/>
          <p:cNvCxnSpPr/>
          <p:nvPr/>
        </p:nvCxnSpPr>
        <p:spPr>
          <a:xfrm>
            <a:off x="58055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1"/>
          <p:cNvCxnSpPr/>
          <p:nvPr/>
        </p:nvCxnSpPr>
        <p:spPr>
          <a:xfrm>
            <a:off x="58055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" name="Google Shape;314;p31"/>
          <p:cNvSpPr txBox="1"/>
          <p:nvPr/>
        </p:nvSpPr>
        <p:spPr>
          <a:xfrm>
            <a:off x="580550" y="9159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4000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3000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2000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1000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0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5" name="Google Shape;315;p31"/>
          <p:cNvSpPr/>
          <p:nvPr/>
        </p:nvSpPr>
        <p:spPr>
          <a:xfrm>
            <a:off x="120083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1"/>
          <p:cNvSpPr/>
          <p:nvPr/>
        </p:nvSpPr>
        <p:spPr>
          <a:xfrm>
            <a:off x="1515076" y="1986874"/>
            <a:ext cx="233700" cy="194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"/>
          <p:cNvSpPr/>
          <p:nvPr/>
        </p:nvSpPr>
        <p:spPr>
          <a:xfrm>
            <a:off x="182932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1"/>
          <p:cNvSpPr/>
          <p:nvPr/>
        </p:nvSpPr>
        <p:spPr>
          <a:xfrm>
            <a:off x="295383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1"/>
          <p:cNvSpPr/>
          <p:nvPr/>
        </p:nvSpPr>
        <p:spPr>
          <a:xfrm>
            <a:off x="3268081" y="2096344"/>
            <a:ext cx="233700" cy="18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1"/>
          <p:cNvSpPr/>
          <p:nvPr/>
        </p:nvSpPr>
        <p:spPr>
          <a:xfrm>
            <a:off x="358232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1"/>
          <p:cNvSpPr/>
          <p:nvPr/>
        </p:nvSpPr>
        <p:spPr>
          <a:xfrm>
            <a:off x="470684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1"/>
          <p:cNvSpPr/>
          <p:nvPr/>
        </p:nvSpPr>
        <p:spPr>
          <a:xfrm>
            <a:off x="5021085" y="1074577"/>
            <a:ext cx="233700" cy="286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1"/>
          <p:cNvSpPr/>
          <p:nvPr/>
        </p:nvSpPr>
        <p:spPr>
          <a:xfrm>
            <a:off x="533533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1"/>
          <p:cNvSpPr/>
          <p:nvPr/>
        </p:nvSpPr>
        <p:spPr>
          <a:xfrm>
            <a:off x="645984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1"/>
          <p:cNvSpPr/>
          <p:nvPr/>
        </p:nvSpPr>
        <p:spPr>
          <a:xfrm>
            <a:off x="6774090" y="1293620"/>
            <a:ext cx="233700" cy="264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1"/>
          <p:cNvSpPr/>
          <p:nvPr/>
        </p:nvSpPr>
        <p:spPr>
          <a:xfrm>
            <a:off x="708833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Mobile project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332" name="Google Shape;332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333" name="Google Shape;333;p32"/>
          <p:cNvGrpSpPr/>
          <p:nvPr/>
        </p:nvGrpSpPr>
        <p:grpSpPr>
          <a:xfrm>
            <a:off x="5251925" y="373572"/>
            <a:ext cx="2119546" cy="4396359"/>
            <a:chOff x="2547150" y="238125"/>
            <a:chExt cx="2525675" cy="5238750"/>
          </a:xfrm>
        </p:grpSpPr>
        <p:sp>
          <p:nvSpPr>
            <p:cNvPr id="334" name="Google Shape;334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8" name="Google Shape;338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298938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1342073" y="1416527"/>
            <a:ext cx="7138511" cy="270199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Viết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1 server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cho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phép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nhiều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client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kết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nối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cùng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lúc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với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các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yêu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cầu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sau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:</a:t>
            </a:r>
          </a:p>
          <a:p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Client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có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thể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gửi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yêu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cầu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là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đường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dẫn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đến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  1 ổ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điã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hoặc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1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thư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mục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nào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đó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bất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kỳ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trên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server. </a:t>
            </a:r>
          </a:p>
          <a:p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Nếu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đường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dẫn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đó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tồn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tại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thị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sẽ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gửi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về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danh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sách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các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thư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mục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con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và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các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tập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tin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trong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ổ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đĩa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/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đường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dẫn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 </a:t>
            </a:r>
            <a:r>
              <a:rPr lang="en-US" sz="1800" b="1" dirty="0" err="1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đó</a:t>
            </a:r>
            <a:r>
              <a:rPr lang="en-US" sz="1800" b="1" dirty="0">
                <a:effectLst/>
                <a:latin typeface="Lexend Deca" panose="020B0604020202020204" charset="-78"/>
                <a:ea typeface="Times New Roman" panose="02020603050405020304" pitchFamily="18" charset="0"/>
                <a:cs typeface="Lexend Deca" panose="020B0604020202020204" charset="-78"/>
              </a:rPr>
              <a:t>.</a:t>
            </a:r>
            <a:endParaRPr lang="en-US" b="1" dirty="0"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4A42E4-36A3-476F-9402-E2E6770844EF}"/>
              </a:ext>
            </a:extLst>
          </p:cNvPr>
          <p:cNvSpPr txBox="1"/>
          <p:nvPr/>
        </p:nvSpPr>
        <p:spPr>
          <a:xfrm>
            <a:off x="3051717" y="501763"/>
            <a:ext cx="3040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OUR TOPIC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344" name="Google Shape;344;p33"/>
          <p:cNvGrpSpPr/>
          <p:nvPr/>
        </p:nvGrpSpPr>
        <p:grpSpPr>
          <a:xfrm>
            <a:off x="4943502" y="465959"/>
            <a:ext cx="2736410" cy="4222433"/>
            <a:chOff x="2112475" y="238125"/>
            <a:chExt cx="3395050" cy="5238750"/>
          </a:xfrm>
        </p:grpSpPr>
        <p:sp>
          <p:nvSpPr>
            <p:cNvPr id="345" name="Google Shape;345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3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Tablet</a:t>
            </a:r>
            <a:br>
              <a:rPr lang="en" sz="3000">
                <a:latin typeface="Lexend Deca"/>
                <a:ea typeface="Lexend Deca"/>
                <a:cs typeface="Lexend Deca"/>
                <a:sym typeface="Lexend Deca"/>
              </a:rPr>
            </a:b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project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pic>
        <p:nvPicPr>
          <p:cNvPr id="350" name="Google Shape;3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7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3737922" y="1063916"/>
            <a:ext cx="5147174" cy="3015668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Desktop project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pic>
        <p:nvPicPr>
          <p:cNvPr id="362" name="Google Shape;362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308138" y="1216625"/>
            <a:ext cx="4006751" cy="25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68" name="Google Shape;368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369" name="Google Shape;369;p3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Muli"/>
                <a:ea typeface="Muli"/>
                <a:cs typeface="Muli"/>
                <a:sym typeface="Muli"/>
              </a:rPr>
              <a:t>Any questions?</a:t>
            </a:r>
            <a:endParaRPr sz="18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find me at: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@username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user@mail.me</a:t>
            </a:r>
            <a:endParaRPr sz="1800"/>
          </a:p>
        </p:txBody>
      </p:sp>
      <p:pic>
        <p:nvPicPr>
          <p:cNvPr id="370" name="Google Shape;3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0387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78" name="Google Shape;378;p3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79" name="Google Shape;379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580550" y="1200150"/>
            <a:ext cx="6014400" cy="26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⬡"/>
            </a:pPr>
            <a:r>
              <a:rPr lang="en" sz="1800"/>
              <a:t>Titles: Lexend Deca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/>
              <a:t>Body copy: Muli light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https://www.lexend.com/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https://www.fontsquirrel.com/fonts/muli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37"/>
          <p:cNvSpPr txBox="1"/>
          <p:nvPr/>
        </p:nvSpPr>
        <p:spPr>
          <a:xfrm>
            <a:off x="580550" y="4171650"/>
            <a:ext cx="60144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393" name="Google Shape;393;p38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pic>
        <p:nvPicPr>
          <p:cNvPr id="394" name="Google Shape;3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976" y="1373675"/>
            <a:ext cx="1519400" cy="17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9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00" name="Google Shape;400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401" name="Google Shape;401;p39"/>
          <p:cNvSpPr/>
          <p:nvPr/>
        </p:nvSpPr>
        <p:spPr>
          <a:xfrm>
            <a:off x="7735208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DEC</a:t>
            </a:r>
            <a:endParaRPr sz="100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7075124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NOV</a:t>
            </a:r>
            <a:endParaRPr sz="100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3" name="Google Shape;403;p39"/>
          <p:cNvSpPr/>
          <p:nvPr/>
        </p:nvSpPr>
        <p:spPr>
          <a:xfrm>
            <a:off x="6415040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OCT</a:t>
            </a:r>
            <a:endParaRPr sz="100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4" name="Google Shape;404;p39"/>
          <p:cNvSpPr/>
          <p:nvPr/>
        </p:nvSpPr>
        <p:spPr>
          <a:xfrm>
            <a:off x="5754956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SEP</a:t>
            </a:r>
            <a:endParaRPr sz="100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5" name="Google Shape;405;p39"/>
          <p:cNvSpPr/>
          <p:nvPr/>
        </p:nvSpPr>
        <p:spPr>
          <a:xfrm>
            <a:off x="5094872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AUG</a:t>
            </a:r>
            <a:endParaRPr sz="100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6" name="Google Shape;406;p39"/>
          <p:cNvSpPr/>
          <p:nvPr/>
        </p:nvSpPr>
        <p:spPr>
          <a:xfrm>
            <a:off x="4434788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JUL</a:t>
            </a:r>
            <a:endParaRPr sz="100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7" name="Google Shape;407;p39"/>
          <p:cNvSpPr/>
          <p:nvPr/>
        </p:nvSpPr>
        <p:spPr>
          <a:xfrm>
            <a:off x="3774704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JUN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8" name="Google Shape;408;p39"/>
          <p:cNvSpPr/>
          <p:nvPr/>
        </p:nvSpPr>
        <p:spPr>
          <a:xfrm>
            <a:off x="3114619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MAY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9" name="Google Shape;409;p39"/>
          <p:cNvSpPr/>
          <p:nvPr/>
        </p:nvSpPr>
        <p:spPr>
          <a:xfrm>
            <a:off x="2454535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APR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0" name="Google Shape;410;p39"/>
          <p:cNvSpPr/>
          <p:nvPr/>
        </p:nvSpPr>
        <p:spPr>
          <a:xfrm>
            <a:off x="1794451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MAR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1" name="Google Shape;411;p39"/>
          <p:cNvSpPr/>
          <p:nvPr/>
        </p:nvSpPr>
        <p:spPr>
          <a:xfrm>
            <a:off x="1134367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FEB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2" name="Google Shape;412;p39"/>
          <p:cNvSpPr/>
          <p:nvPr/>
        </p:nvSpPr>
        <p:spPr>
          <a:xfrm>
            <a:off x="474283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JAN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3" name="Google Shape;413;p39"/>
          <p:cNvSpPr/>
          <p:nvPr/>
        </p:nvSpPr>
        <p:spPr>
          <a:xfrm>
            <a:off x="0" y="26035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accent5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14" name="Google Shape;414;p39"/>
          <p:cNvCxnSpPr/>
          <p:nvPr/>
        </p:nvCxnSpPr>
        <p:spPr>
          <a:xfrm rot="10800000">
            <a:off x="768923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5" name="Google Shape;415;p39"/>
          <p:cNvSpPr txBox="1"/>
          <p:nvPr/>
        </p:nvSpPr>
        <p:spPr>
          <a:xfrm>
            <a:off x="727900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16" name="Google Shape;416;p39"/>
          <p:cNvCxnSpPr/>
          <p:nvPr/>
        </p:nvCxnSpPr>
        <p:spPr>
          <a:xfrm rot="10800000">
            <a:off x="2090158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7" name="Google Shape;417;p39"/>
          <p:cNvSpPr txBox="1"/>
          <p:nvPr/>
        </p:nvSpPr>
        <p:spPr>
          <a:xfrm>
            <a:off x="2050642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Red is the colour of danger and courage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18" name="Google Shape;418;p39"/>
          <p:cNvCxnSpPr/>
          <p:nvPr/>
        </p:nvCxnSpPr>
        <p:spPr>
          <a:xfrm rot="10800000">
            <a:off x="3411393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9"/>
          <p:cNvSpPr txBox="1"/>
          <p:nvPr/>
        </p:nvSpPr>
        <p:spPr>
          <a:xfrm>
            <a:off x="3373384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20" name="Google Shape;420;p39"/>
          <p:cNvCxnSpPr/>
          <p:nvPr/>
        </p:nvCxnSpPr>
        <p:spPr>
          <a:xfrm rot="10800000">
            <a:off x="4732628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9"/>
          <p:cNvSpPr txBox="1"/>
          <p:nvPr/>
        </p:nvSpPr>
        <p:spPr>
          <a:xfrm>
            <a:off x="4696126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22" name="Google Shape;422;p39"/>
          <p:cNvCxnSpPr/>
          <p:nvPr/>
        </p:nvCxnSpPr>
        <p:spPr>
          <a:xfrm rot="10800000">
            <a:off x="6053863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9"/>
          <p:cNvSpPr txBox="1"/>
          <p:nvPr/>
        </p:nvSpPr>
        <p:spPr>
          <a:xfrm>
            <a:off x="6018868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24" name="Google Shape;424;p39"/>
          <p:cNvCxnSpPr/>
          <p:nvPr/>
        </p:nvCxnSpPr>
        <p:spPr>
          <a:xfrm rot="10800000">
            <a:off x="7375098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9"/>
          <p:cNvSpPr txBox="1"/>
          <p:nvPr/>
        </p:nvSpPr>
        <p:spPr>
          <a:xfrm>
            <a:off x="7341610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26" name="Google Shape;426;p39"/>
          <p:cNvCxnSpPr/>
          <p:nvPr/>
        </p:nvCxnSpPr>
        <p:spPr>
          <a:xfrm rot="10800000">
            <a:off x="143968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9"/>
          <p:cNvSpPr txBox="1"/>
          <p:nvPr/>
        </p:nvSpPr>
        <p:spPr>
          <a:xfrm>
            <a:off x="1369548" y="3495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28" name="Google Shape;428;p39"/>
          <p:cNvCxnSpPr/>
          <p:nvPr/>
        </p:nvCxnSpPr>
        <p:spPr>
          <a:xfrm rot="10800000">
            <a:off x="276092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9"/>
          <p:cNvSpPr txBox="1"/>
          <p:nvPr/>
        </p:nvSpPr>
        <p:spPr>
          <a:xfrm>
            <a:off x="2699944" y="3495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30" name="Google Shape;430;p39"/>
          <p:cNvCxnSpPr/>
          <p:nvPr/>
        </p:nvCxnSpPr>
        <p:spPr>
          <a:xfrm rot="10800000">
            <a:off x="408215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1" name="Google Shape;431;p39"/>
          <p:cNvSpPr txBox="1"/>
          <p:nvPr/>
        </p:nvSpPr>
        <p:spPr>
          <a:xfrm>
            <a:off x="4030339" y="3495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32" name="Google Shape;432;p39"/>
          <p:cNvCxnSpPr/>
          <p:nvPr/>
        </p:nvCxnSpPr>
        <p:spPr>
          <a:xfrm rot="10800000">
            <a:off x="540339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3" name="Google Shape;433;p39"/>
          <p:cNvSpPr txBox="1"/>
          <p:nvPr/>
        </p:nvSpPr>
        <p:spPr>
          <a:xfrm>
            <a:off x="5360735" y="3495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Red is the colour of danger and courage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34" name="Google Shape;434;p39"/>
          <p:cNvCxnSpPr/>
          <p:nvPr/>
        </p:nvCxnSpPr>
        <p:spPr>
          <a:xfrm rot="10800000">
            <a:off x="672462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5" name="Google Shape;435;p39"/>
          <p:cNvSpPr txBox="1"/>
          <p:nvPr/>
        </p:nvSpPr>
        <p:spPr>
          <a:xfrm>
            <a:off x="6691131" y="3495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36" name="Google Shape;436;p39"/>
          <p:cNvCxnSpPr/>
          <p:nvPr/>
        </p:nvCxnSpPr>
        <p:spPr>
          <a:xfrm rot="10800000">
            <a:off x="804586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7" name="Google Shape;437;p39"/>
          <p:cNvSpPr txBox="1"/>
          <p:nvPr/>
        </p:nvSpPr>
        <p:spPr>
          <a:xfrm>
            <a:off x="8008073" y="34957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43" name="Google Shape;443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444" name="Google Shape;44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446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47" name="Google Shape;447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49" name="Google Shape;449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50" name="Google Shape;450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2" name="Google Shape;452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53" name="Google Shape;453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5" name="Google Shape;455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56" name="Google Shape;456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6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8" name="Google Shape;458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59" name="Google Shape;459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61" name="Google Shape;461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62" name="Google Shape;462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464" name="Google Shape;464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5" name="Google Shape;465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Red is the colour of danger and courage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6" name="Google Shape;466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7" name="Google Shape;467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8" name="Google Shape;468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9" name="Google Shape;469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75" name="Google Shape;475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aphicFrame>
        <p:nvGraphicFramePr>
          <p:cNvPr id="476" name="Google Shape;476;p41"/>
          <p:cNvGraphicFramePr/>
          <p:nvPr/>
        </p:nvGraphicFramePr>
        <p:xfrm>
          <a:off x="580650" y="14882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{1A138BE6-E374-4A1A-BE6D-9E52B14417BE}</a:tableStyleId>
              </a:tblPr>
              <a:tblGrid>
                <a:gridCol w="138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Week 1</a:t>
                      </a:r>
                      <a:endParaRPr sz="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Week 2</a:t>
                      </a:r>
                      <a:endParaRPr sz="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4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6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7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8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9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11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12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13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14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1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2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3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4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6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7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8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2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82" name="Google Shape;482;p4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83" name="Google Shape;483;p42"/>
          <p:cNvSpPr/>
          <p:nvPr/>
        </p:nvSpPr>
        <p:spPr>
          <a:xfrm>
            <a:off x="612000" y="1363400"/>
            <a:ext cx="3887700" cy="1584600"/>
          </a:xfrm>
          <a:prstGeom prst="rect">
            <a:avLst/>
          </a:prstGeom>
          <a:solidFill>
            <a:srgbClr val="050060">
              <a:alpha val="1788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STRENGTHS</a:t>
            </a: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4" name="Google Shape;484;p42"/>
          <p:cNvSpPr/>
          <p:nvPr/>
        </p:nvSpPr>
        <p:spPr>
          <a:xfrm>
            <a:off x="4660485" y="1363400"/>
            <a:ext cx="3887700" cy="1584600"/>
          </a:xfrm>
          <a:prstGeom prst="rect">
            <a:avLst/>
          </a:prstGeom>
          <a:solidFill>
            <a:srgbClr val="050060">
              <a:alpha val="1788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WEAKNESSES</a:t>
            </a: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Yellow is the color of gold, butter and ripe lemons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5" name="Google Shape;485;p42"/>
          <p:cNvSpPr/>
          <p:nvPr/>
        </p:nvSpPr>
        <p:spPr>
          <a:xfrm>
            <a:off x="612000" y="3121900"/>
            <a:ext cx="3887700" cy="1584600"/>
          </a:xfrm>
          <a:prstGeom prst="rect">
            <a:avLst/>
          </a:prstGeom>
          <a:solidFill>
            <a:srgbClr val="050060">
              <a:alpha val="1788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Black is the color of ebony and of outer space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OPPORTUNITIES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6" name="Google Shape;486;p42"/>
          <p:cNvSpPr/>
          <p:nvPr/>
        </p:nvSpPr>
        <p:spPr>
          <a:xfrm>
            <a:off x="4660485" y="3121900"/>
            <a:ext cx="3887700" cy="1584600"/>
          </a:xfrm>
          <a:prstGeom prst="rect">
            <a:avLst/>
          </a:prstGeom>
          <a:solidFill>
            <a:srgbClr val="050060">
              <a:alpha val="1788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White is the color of milk and fresh snow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THREATS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7" name="Google Shape;487;p42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2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2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2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2"/>
          <p:cNvSpPr/>
          <p:nvPr/>
        </p:nvSpPr>
        <p:spPr>
          <a:xfrm>
            <a:off x="3842100" y="2242577"/>
            <a:ext cx="349569" cy="47061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exend Deca"/>
              </a:rPr>
              <a:t>S</a:t>
            </a:r>
          </a:p>
        </p:txBody>
      </p:sp>
      <p:sp>
        <p:nvSpPr>
          <p:cNvPr id="492" name="Google Shape;492;p42"/>
          <p:cNvSpPr/>
          <p:nvPr/>
        </p:nvSpPr>
        <p:spPr>
          <a:xfrm>
            <a:off x="4857720" y="2250297"/>
            <a:ext cx="620701" cy="4582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exend Deca"/>
              </a:rPr>
              <a:t>W</a:t>
            </a:r>
          </a:p>
        </p:txBody>
      </p:sp>
      <p:sp>
        <p:nvSpPr>
          <p:cNvPr id="493" name="Google Shape;493;p42"/>
          <p:cNvSpPr/>
          <p:nvPr/>
        </p:nvSpPr>
        <p:spPr>
          <a:xfrm>
            <a:off x="3807513" y="3348952"/>
            <a:ext cx="449622" cy="47061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exend Deca"/>
              </a:rPr>
              <a:t>O</a:t>
            </a:r>
          </a:p>
        </p:txBody>
      </p:sp>
      <p:sp>
        <p:nvSpPr>
          <p:cNvPr id="494" name="Google Shape;494;p42"/>
          <p:cNvSpPr/>
          <p:nvPr/>
        </p:nvSpPr>
        <p:spPr>
          <a:xfrm>
            <a:off x="4971979" y="3356672"/>
            <a:ext cx="338452" cy="4582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exend Deca"/>
              </a:rPr>
              <a:t>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63425" y="734135"/>
            <a:ext cx="3617400" cy="6134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CONTENT</a:t>
            </a:r>
            <a:endParaRPr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722826" y="1821900"/>
            <a:ext cx="3617400" cy="4447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latin typeface="Lexend Deca" panose="020B0604020202020204" charset="-78"/>
                <a:cs typeface="Lexend Deca" panose="020B0604020202020204" charset="-78"/>
                <a:sym typeface="Muli"/>
              </a:rPr>
              <a:t>1. KIẾN THỨC ĐƯỢC SỬ DỤNG</a:t>
            </a:r>
            <a:endParaRPr sz="1800" dirty="0">
              <a:latin typeface="Lexend Deca" panose="020B0604020202020204" charset="-78"/>
              <a:cs typeface="Lexend Deca" panose="020B0604020202020204" charset="-78"/>
              <a:sym typeface="Muli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t="1140" b="15581"/>
          <a:stretch/>
        </p:blipFill>
        <p:spPr>
          <a:xfrm>
            <a:off x="4803775" y="1040850"/>
            <a:ext cx="3676800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8E4461-0DD5-4ED5-A9BC-C069648CE822}"/>
              </a:ext>
            </a:extLst>
          </p:cNvPr>
          <p:cNvSpPr txBox="1"/>
          <p:nvPr/>
        </p:nvSpPr>
        <p:spPr>
          <a:xfrm>
            <a:off x="639850" y="2569920"/>
            <a:ext cx="384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2. PHƯƠNG THỨC HOẠT ĐỘNG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02E20-D9EB-4B4E-8D28-33F297F757B5}"/>
              </a:ext>
            </a:extLst>
          </p:cNvPr>
          <p:cNvSpPr txBox="1"/>
          <p:nvPr/>
        </p:nvSpPr>
        <p:spPr>
          <a:xfrm>
            <a:off x="663425" y="3242510"/>
            <a:ext cx="4495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3. CHẠY CHƯƠNG TRÌNH TRONG THỰC TẾ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3"/>
          <p:cNvSpPr txBox="1">
            <a:spLocks noGrp="1"/>
          </p:cNvSpPr>
          <p:nvPr>
            <p:ph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500" name="Google Shape;500;p4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501" name="Google Shape;501;p43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Key Activities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8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2" name="Google Shape;502;p43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Key Resources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3" name="Google Shape;503;p43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Value Propositions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4" name="Google Shape;504;p43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Customer Relationships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5" name="Google Shape;505;p43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Channels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6" name="Google Shape;506;p43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Customer Segments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7" name="Google Shape;507;p43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Key Partners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8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8" name="Google Shape;508;p43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Cost Structure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9" name="Google Shape;509;p43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Revenue Streams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0" name="Google Shape;510;p43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1" name="Google Shape;511;p43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2" name="Google Shape;512;p43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3" name="Google Shape;513;p43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14" name="Google Shape;514;p43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515" name="Google Shape;515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6" name="Google Shape;516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17" name="Google Shape;517;p43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18" name="Google Shape;518;p43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519" name="Google Shape;519;p43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0" name="Google Shape;520;p43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1" name="Google Shape;521;p43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2" name="Google Shape;522;p43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23" name="Google Shape;523;p43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43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6" name="Google Shape;526;p4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8" name="Google Shape;528;p43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29" name="Google Shape;529;p4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0" name="Google Shape;530;p4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1" name="Google Shape;531;p4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4" name="Google Shape;534;p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40" name="Google Shape;540;p4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541" name="Google Shape;541;p44"/>
          <p:cNvGrpSpPr/>
          <p:nvPr/>
        </p:nvGrpSpPr>
        <p:grpSpPr>
          <a:xfrm>
            <a:off x="627767" y="1413043"/>
            <a:ext cx="3608219" cy="3243858"/>
            <a:chOff x="3778727" y="4460423"/>
            <a:chExt cx="720160" cy="647438"/>
          </a:xfrm>
        </p:grpSpPr>
        <p:sp>
          <p:nvSpPr>
            <p:cNvPr id="542" name="Google Shape;542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43" name="Google Shape;543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44" name="Google Shape;544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45" name="Google Shape;545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46" name="Google Shape;546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47" name="Google Shape;547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48" name="Google Shape;548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cxnSp>
        <p:nvCxnSpPr>
          <p:cNvPr id="549" name="Google Shape;549;p44"/>
          <p:cNvCxnSpPr/>
          <p:nvPr/>
        </p:nvCxnSpPr>
        <p:spPr>
          <a:xfrm>
            <a:off x="4156025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0" name="Google Shape;550;p44"/>
          <p:cNvSpPr txBox="1"/>
          <p:nvPr/>
        </p:nvSpPr>
        <p:spPr>
          <a:xfrm>
            <a:off x="5274525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551" name="Google Shape;551;p44"/>
          <p:cNvCxnSpPr/>
          <p:nvPr/>
        </p:nvCxnSpPr>
        <p:spPr>
          <a:xfrm>
            <a:off x="4000350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2" name="Google Shape;552;p44"/>
          <p:cNvSpPr txBox="1"/>
          <p:nvPr/>
        </p:nvSpPr>
        <p:spPr>
          <a:xfrm>
            <a:off x="5274525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553" name="Google Shape;553;p44"/>
          <p:cNvCxnSpPr/>
          <p:nvPr/>
        </p:nvCxnSpPr>
        <p:spPr>
          <a:xfrm>
            <a:off x="3779125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4" name="Google Shape;554;p44"/>
          <p:cNvSpPr txBox="1"/>
          <p:nvPr/>
        </p:nvSpPr>
        <p:spPr>
          <a:xfrm>
            <a:off x="5274525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555" name="Google Shape;555;p44"/>
          <p:cNvCxnSpPr/>
          <p:nvPr/>
        </p:nvCxnSpPr>
        <p:spPr>
          <a:xfrm>
            <a:off x="3590675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6" name="Google Shape;556;p44"/>
          <p:cNvSpPr txBox="1"/>
          <p:nvPr/>
        </p:nvSpPr>
        <p:spPr>
          <a:xfrm>
            <a:off x="5274525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557" name="Google Shape;557;p44"/>
          <p:cNvCxnSpPr/>
          <p:nvPr/>
        </p:nvCxnSpPr>
        <p:spPr>
          <a:xfrm>
            <a:off x="3385825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8" name="Google Shape;558;p44"/>
          <p:cNvSpPr txBox="1"/>
          <p:nvPr/>
        </p:nvSpPr>
        <p:spPr>
          <a:xfrm>
            <a:off x="5274525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559" name="Google Shape;559;p44"/>
          <p:cNvCxnSpPr/>
          <p:nvPr/>
        </p:nvCxnSpPr>
        <p:spPr>
          <a:xfrm>
            <a:off x="3172800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0" name="Google Shape;560;p44"/>
          <p:cNvSpPr txBox="1"/>
          <p:nvPr/>
        </p:nvSpPr>
        <p:spPr>
          <a:xfrm>
            <a:off x="5274525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66" name="Google Shape;566;p4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567" name="Google Shape;567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5805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8" name="Google Shape;568;p45"/>
          <p:cNvSpPr txBox="1"/>
          <p:nvPr/>
        </p:nvSpPr>
        <p:spPr>
          <a:xfrm>
            <a:off x="5855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Imani Jackson</a:t>
            </a:r>
            <a:b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JOB TITLE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69" name="Google Shape;569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02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0" name="Google Shape;570;p45"/>
          <p:cNvSpPr txBox="1"/>
          <p:nvPr/>
        </p:nvSpPr>
        <p:spPr>
          <a:xfrm>
            <a:off x="25653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Marcos Galán</a:t>
            </a:r>
            <a:b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JOB TITLE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71" name="Google Shape;571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5400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2" name="Google Shape;572;p45"/>
          <p:cNvSpPr txBox="1"/>
          <p:nvPr/>
        </p:nvSpPr>
        <p:spPr>
          <a:xfrm>
            <a:off x="45450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Ixchel Valdía</a:t>
            </a:r>
            <a:b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JOB TITLE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73" name="Google Shape;573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5197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4" name="Google Shape;574;p45"/>
          <p:cNvSpPr txBox="1"/>
          <p:nvPr/>
        </p:nvSpPr>
        <p:spPr>
          <a:xfrm>
            <a:off x="65247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Nils Årud</a:t>
            </a:r>
            <a:b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JOB TITLE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6"/>
          <p:cNvSpPr txBox="1">
            <a:spLocks noGrp="1"/>
          </p:cNvSpPr>
          <p:nvPr>
            <p:ph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80" name="Google Shape;580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" name="Google Shape;581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82" name="Google Shape;582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8" name="Google Shape;628;p4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629" name="Google Shape;629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30" name="Google Shape;630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52" name="Google Shape;652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53" name="Google Shape;653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54" name="Google Shape;654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rPr>
              <a:t>LOW VALUE 1</a:t>
            </a:r>
            <a:endParaRPr sz="8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55" name="Google Shape;655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rPr>
              <a:t>HIGH VALUE 1</a:t>
            </a:r>
            <a:endParaRPr sz="8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56" name="Google Shape;656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rPr>
              <a:t>LOW VALUE 2</a:t>
            </a:r>
            <a:endParaRPr sz="8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57" name="Google Shape;657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rPr>
              <a:t>HIGH VALUE 2</a:t>
            </a:r>
            <a:endParaRPr sz="8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58" name="Google Shape;658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Our company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59" name="Google Shape;659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Competitor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60" name="Google Shape;660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Competitor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61" name="Google Shape;661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Competitor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62" name="Google Shape;662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Competitor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63" name="Google Shape;663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Competitor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64" name="Google Shape;664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Competitor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70" name="Google Shape;670;p4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aphicFrame>
        <p:nvGraphicFramePr>
          <p:cNvPr id="671" name="Google Shape;671;p47"/>
          <p:cNvGraphicFramePr/>
          <p:nvPr/>
        </p:nvGraphicFramePr>
        <p:xfrm>
          <a:off x="58055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{40286F9A-8295-4760-8310-7838FB866F30}</a:tableStyleId>
              </a:tblPr>
              <a:tblGrid>
                <a:gridCol w="88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09:00 - 09:45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10:00 - 10:45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11:00 - 11:45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12:00 - 13:15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13:30 - 14:15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14:30 - 15:15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15:30 - 16:15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8"/>
          <p:cNvSpPr txBox="1">
            <a:spLocks noGrp="1"/>
          </p:cNvSpPr>
          <p:nvPr>
            <p:ph type="title" idx="4294967295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678" name="Google Shape;6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50" y="1275361"/>
            <a:ext cx="1842723" cy="1098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0173" y="873088"/>
            <a:ext cx="1217100" cy="13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9307" y="1157509"/>
            <a:ext cx="1099836" cy="110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4461" y="3853744"/>
            <a:ext cx="282577" cy="82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7139" y="2651387"/>
            <a:ext cx="1717628" cy="89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85307" y="1301161"/>
            <a:ext cx="1520655" cy="9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82183" y="2756662"/>
            <a:ext cx="493125" cy="68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67996" y="1328175"/>
            <a:ext cx="1310142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21875" y="2712336"/>
            <a:ext cx="673199" cy="77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416" y="2539187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1520" y="3809418"/>
            <a:ext cx="831110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824689" y="3809418"/>
            <a:ext cx="836651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103930" y="3809418"/>
            <a:ext cx="778473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93398" y="3809418"/>
            <a:ext cx="778473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131407" y="4046291"/>
            <a:ext cx="681510" cy="437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24120" y="2708180"/>
            <a:ext cx="905910" cy="784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⬡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⬡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⬡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  <p:grpSp>
        <p:nvGrpSpPr>
          <p:cNvPr id="699" name="Google Shape;699;p4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700" name="Google Shape;700;p4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4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707" name="Google Shape;707;p4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4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710" name="Google Shape;710;p4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2" name="Google Shape;712;p4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" name="Google Shape;714;p4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715" name="Google Shape;715;p4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" name="Google Shape;718;p4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719" name="Google Shape;719;p4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3" name="Google Shape;723;p4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4" name="Google Shape;724;p4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725" name="Google Shape;725;p4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" name="Google Shape;745;p4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746" name="Google Shape;746;p4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4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749" name="Google Shape;749;p4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4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753" name="Google Shape;753;p4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4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757" name="Google Shape;757;p4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1" name="Google Shape;761;p4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" name="Google Shape;765;p4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766" name="Google Shape;766;p4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4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769" name="Google Shape;769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4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772" name="Google Shape;772;p4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4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775" name="Google Shape;775;p4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4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778" name="Google Shape;778;p4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4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783" name="Google Shape;783;p4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4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786" name="Google Shape;786;p4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" name="Google Shape;789;p4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0" name="Google Shape;790;p4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791" name="Google Shape;791;p4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4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794" name="Google Shape;794;p4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4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800" name="Google Shape;800;p4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4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803" name="Google Shape;803;p4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4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809" name="Google Shape;809;p4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814;p4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815" name="Google Shape;815;p4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9" name="Google Shape;819;p4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2" name="Google Shape;822;p4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823" name="Google Shape;823;p4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4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826" name="Google Shape;826;p4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4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829" name="Google Shape;829;p4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4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4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833" name="Google Shape;833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4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836" name="Google Shape;836;p4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4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842" name="Google Shape;842;p4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4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4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847" name="Google Shape;847;p4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4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850" name="Google Shape;850;p4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2" name="Google Shape;852;p4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3" name="Google Shape;853;p4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854" name="Google Shape;854;p4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857" name="Google Shape;857;p4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0" name="Google Shape;860;p4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4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2" name="Google Shape;862;p4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863" name="Google Shape;863;p4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" name="Google Shape;865;p4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866" name="Google Shape;866;p4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4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871" name="Google Shape;871;p4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4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875" name="Google Shape;875;p4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4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878" name="Google Shape;878;p4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4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882" name="Google Shape;882;p4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4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888" name="Google Shape;888;p4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4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891" name="Google Shape;891;p4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6" name="Google Shape;896;p4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7" name="Google Shape;897;p4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898" name="Google Shape;898;p4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4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901" name="Google Shape;901;p4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5" name="Google Shape;905;p4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" name="Google Shape;906;p4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907" name="Google Shape;907;p4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" name="Google Shape;910;p4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911" name="Google Shape;911;p4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4" name="Google Shape;914;p4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7" name="Google Shape;917;p4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918" name="Google Shape;918;p4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1" name="Google Shape;921;p4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2" name="Google Shape;922;p4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923" name="Google Shape;923;p4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4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7" name="Google Shape;927;p4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928" name="Google Shape;928;p4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" name="Google Shape;933;p4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934" name="Google Shape;934;p4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" name="Google Shape;937;p4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938" name="Google Shape;938;p4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" name="Google Shape;941;p4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942" name="Google Shape;942;p4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4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948" name="Google Shape;948;p4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4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954" name="Google Shape;954;p4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4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957" name="Google Shape;957;p4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3" name="Google Shape;963;p4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4" name="Google Shape;964;p4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965" name="Google Shape;965;p4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" name="Google Shape;970;p49"/>
          <p:cNvGrpSpPr/>
          <p:nvPr/>
        </p:nvGrpSpPr>
        <p:grpSpPr>
          <a:xfrm>
            <a:off x="6268253" y="2106199"/>
            <a:ext cx="432570" cy="421334"/>
            <a:chOff x="5926225" y="921350"/>
            <a:chExt cx="517800" cy="504350"/>
          </a:xfrm>
        </p:grpSpPr>
        <p:sp>
          <p:nvSpPr>
            <p:cNvPr id="971" name="Google Shape;971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72" name="Google Shape;972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73" name="Google Shape;973;p49"/>
          <p:cNvSpPr/>
          <p:nvPr/>
        </p:nvSpPr>
        <p:spPr>
          <a:xfrm>
            <a:off x="6462174" y="23422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4" name="Google Shape;974;p49"/>
          <p:cNvGrpSpPr/>
          <p:nvPr/>
        </p:nvGrpSpPr>
        <p:grpSpPr>
          <a:xfrm>
            <a:off x="7153241" y="2085579"/>
            <a:ext cx="432570" cy="421334"/>
            <a:chOff x="5926225" y="921350"/>
            <a:chExt cx="517800" cy="504350"/>
          </a:xfrm>
        </p:grpSpPr>
        <p:sp>
          <p:nvSpPr>
            <p:cNvPr id="975" name="Google Shape;975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7" name="Google Shape;977;p49"/>
          <p:cNvSpPr/>
          <p:nvPr/>
        </p:nvSpPr>
        <p:spPr>
          <a:xfrm>
            <a:off x="7347162" y="23216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8" name="Google Shape;978;p49"/>
          <p:cNvGrpSpPr/>
          <p:nvPr/>
        </p:nvGrpSpPr>
        <p:grpSpPr>
          <a:xfrm>
            <a:off x="6268521" y="2834621"/>
            <a:ext cx="1075937" cy="1047989"/>
            <a:chOff x="5926225" y="921350"/>
            <a:chExt cx="517800" cy="504350"/>
          </a:xfrm>
        </p:grpSpPr>
        <p:sp>
          <p:nvSpPr>
            <p:cNvPr id="979" name="Google Shape;979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1" name="Google Shape;981;p49"/>
          <p:cNvSpPr/>
          <p:nvPr/>
        </p:nvSpPr>
        <p:spPr>
          <a:xfrm>
            <a:off x="6750834" y="34217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983" name="Google Shape;983;p4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8" name="Google Shape;988;p5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89" name="Google Shape;989;p5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5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5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5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5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5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96" name="Google Shape;996;p5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5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5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5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5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001" name="Google Shape;1001;p5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5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4" name="Google Shape;1004;p5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005" name="Google Shape;1005;p5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5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5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0" name="Google Shape;1010;p5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011" name="Google Shape;1011;p5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5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5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015" name="Google Shape;1015;p5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5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5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9" name="Google Shape;1019;p5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020" name="Google Shape;1020;p5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5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5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5" name="Google Shape;1025;p5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026" name="Google Shape;1026;p5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5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5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5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5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033" name="Google Shape;1033;p5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5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5" name="Google Shape;1035;p5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036" name="Google Shape;1036;p5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5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5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9" name="Google Shape;1039;p5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040" name="Google Shape;1040;p5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5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5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5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5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5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6" name="Google Shape;1046;p5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47" name="Google Shape;1047;p5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5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5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5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2" name="Google Shape;1052;p5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53" name="Google Shape;1053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6" name="Google Shape;1056;p5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57" name="Google Shape;1057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58" name="Google Shape;1058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68" name="Google Shape;1068;p5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5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4" name="Google Shape;1074;p5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75" name="Google Shape;1075;p5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5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5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9" name="Google Shape;1079;p5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80" name="Google Shape;1080;p5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5" name="Google Shape;1085;p5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86" name="Google Shape;1086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2" name="Google Shape;1092;p5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93" name="Google Shape;1093;p5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5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7" name="Google Shape;1097;p5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98" name="Google Shape;1098;p5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2" name="Google Shape;1102;p5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103" name="Google Shape;1103;p5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5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8" name="Google Shape;1108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109" name="Google Shape;1109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9" name="Google Shape;1119;p5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120" name="Google Shape;1120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3" name="Google Shape;1123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24" name="Google Shape;1124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4" name="Google Shape;1134;p5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135" name="Google Shape;1135;p5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5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5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5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9" name="Google Shape;1139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40" name="Google Shape;1140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50" name="Google Shape;1150;p5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51" name="Google Shape;1151;p5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8" name="Google Shape;1158;p5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59" name="Google Shape;1159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5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64" name="Google Shape;1164;p5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5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5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8" name="Google Shape;1168;p5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69" name="Google Shape;1169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5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5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4" name="Google Shape;1174;p5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75" name="Google Shape;1175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5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5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5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5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1" name="Google Shape;1181;p5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82" name="Google Shape;1182;p5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5" name="Google Shape;1185;p5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86" name="Google Shape;1186;p5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5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92" name="Google Shape;1192;p5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5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5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8" name="Google Shape;1198;p5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99" name="Google Shape;1199;p5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5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2" name="Google Shape;1202;p5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203" name="Google Shape;1203;p5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5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5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5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7" name="Google Shape;1207;p5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208" name="Google Shape;1208;p5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5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5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5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5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4" name="Google Shape;1214;p5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215" name="Google Shape;1215;p5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5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5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5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5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5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5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2" name="Google Shape;1222;p5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223" name="Google Shape;1223;p5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5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5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5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7" name="Google Shape;1227;p5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228" name="Google Shape;1228;p5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5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5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1" name="Google Shape;1231;p5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232" name="Google Shape;1232;p5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5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5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5" name="Google Shape;1235;p5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236" name="Google Shape;1236;p5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5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5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5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0" name="Google Shape;1240;p5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241" name="Google Shape;1241;p5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5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5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5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5" name="Google Shape;1245;p5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46" name="Google Shape;1246;p5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5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5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5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5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1" name="Google Shape;1251;p5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52" name="Google Shape;1252;p5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5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8" name="Google Shape;1258;p5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59" name="Google Shape;1259;p5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5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5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5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5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5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5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6" name="Google Shape;1266;p5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67" name="Google Shape;1267;p5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5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5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5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5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5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5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5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5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5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9" name="Google Shape;1279;p5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80" name="Google Shape;1280;p5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5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5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4" name="Google Shape;1284;p5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85" name="Google Shape;1285;p5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5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5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8" name="Google Shape;1288;p5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89" name="Google Shape;1289;p5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5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5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5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5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5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5" name="Google Shape;1295;p5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96" name="Google Shape;1296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5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5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5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5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4" name="Google Shape;1304;p5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305" name="Google Shape;1305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5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5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5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5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5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5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7" name="Google Shape;1317;p5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318" name="Google Shape;1318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5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5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5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5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5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5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0" name="Google Shape;1330;p5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331" name="Google Shape;1331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5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5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5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5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5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5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5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5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3" name="Google Shape;1343;p5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44" name="Google Shape;1344;p5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5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5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5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5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5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0" name="Google Shape;1350;p5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51" name="Google Shape;1351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5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5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5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5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5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5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5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6" name="Google Shape;1366;p5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67" name="Google Shape;1367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68" name="Google Shape;1368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1" name="Google Shape;1371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72" name="Google Shape;1372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5" name="Google Shape;1375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76" name="Google Shape;1376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9" name="Google Shape;1379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80" name="Google Shape;1380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83" name="Google Shape;1383;p5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84" name="Google Shape;1384;p5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5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5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5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5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5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5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5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2" name="Google Shape;1392;p5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93" name="Google Shape;1393;p5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5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5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5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5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5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5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5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5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5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5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5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5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5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5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5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7" name="Google Shape;1417;p5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418" name="Google Shape;1418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419" name="Google Shape;1419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1" name="Google Shape;1421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22" name="Google Shape;1422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4" name="Google Shape;1424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25" name="Google Shape;1425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27" name="Google Shape;1427;p5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Diagrams and infographics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428" name="Google Shape;1428;p5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1429" name="Google Shape;1429;p50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430" name="Google Shape;1430;p50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50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50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50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51"/>
          <p:cNvSpPr txBox="1"/>
          <p:nvPr/>
        </p:nvSpPr>
        <p:spPr>
          <a:xfrm>
            <a:off x="960500" y="2374250"/>
            <a:ext cx="73275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uli"/>
                <a:ea typeface="Muli"/>
                <a:cs typeface="Muli"/>
                <a:sym typeface="Muli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dk1"/>
                </a:highlight>
                <a:latin typeface="Muli"/>
                <a:ea typeface="Muli"/>
                <a:cs typeface="Muli"/>
                <a:sym typeface="Muli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dk1"/>
              </a:highlight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39" name="Google Shape;1439;p5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1440" name="Google Shape;1440;p51"/>
          <p:cNvSpPr txBox="1">
            <a:spLocks noGrp="1"/>
          </p:cNvSpPr>
          <p:nvPr>
            <p:ph type="body" idx="4294967295"/>
          </p:nvPr>
        </p:nvSpPr>
        <p:spPr>
          <a:xfrm>
            <a:off x="960500" y="780225"/>
            <a:ext cx="60513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br>
              <a:rPr lang="en" sz="1400"/>
            </a:br>
            <a:br>
              <a:rPr lang="en" sz="1400"/>
            </a:br>
            <a:r>
              <a:rPr lang="en" sz="1400"/>
              <a:t>How? Follow Google instructions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5" name="Google Shape;1445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5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47" name="Google Shape;1447;p5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48" name="Google Shape;1448;p5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49" name="Google Shape;1449;p5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50" name="Google Shape;1450;p5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51" name="Google Shape;1451;p5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52" name="Google Shape;1452;p5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53" name="Google Shape;1453;p5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54" name="Google Shape;1454;p5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55" name="Google Shape;1455;p5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56" name="Google Shape;1456;p5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57" name="Google Shape;1457;p5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58" name="Google Shape;1458;p5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59" name="Google Shape;1459;p5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460" name="Google Shape;1460;p5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727365" y="2398090"/>
            <a:ext cx="4263900" cy="52486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1. KIẾN THỨC SỬ DỤNG</a:t>
            </a:r>
            <a:endParaRPr sz="2800" dirty="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NGÔN NGỮ C#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22976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 dirty="0"/>
              <a:t>Là ngôn ngữ đơn giản, dễ hiểu, dễ học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 dirty="0"/>
              <a:t>Ngôn ngữ lập trình thuần hướng đối tượng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 dirty="0"/>
              <a:t>Do Microsoft phát triển &amp; hỗ trợ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 dirty="0"/>
              <a:t>Đã được tiếp xúc từ trước </a:t>
            </a: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1116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Giao </a:t>
            </a:r>
            <a:r>
              <a:rPr lang="en-US" dirty="0" err="1"/>
              <a:t>thức</a:t>
            </a:r>
            <a:r>
              <a:rPr lang="en-US" dirty="0"/>
              <a:t> TCP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49" y="1352550"/>
            <a:ext cx="7098923" cy="22976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 dirty="0"/>
              <a:t>Truyền dữ liệu không lỗi – nhờ cơ chế sửa lỗi/ truyền lại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 dirty="0"/>
              <a:t>Truyền các gói tin đúng thứ tự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 dirty="0"/>
              <a:t>Truyền lại các gói dữ liệu mất  trên đường truyền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 dirty="0"/>
              <a:t>Loại bỏ gói tin trùng lặp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 dirty="0"/>
              <a:t>Cơ chế hạn chế tắc nghẽn đường truyền</a:t>
            </a: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953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486786" y="2309318"/>
            <a:ext cx="4835148" cy="52486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2. PHƯƠNG THỨC HOẠT ĐỘNG</a:t>
            </a:r>
            <a:endParaRPr sz="2400" dirty="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985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640865" y="2097351"/>
            <a:ext cx="3332700" cy="9916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CLIENT</a:t>
            </a:r>
            <a:br>
              <a:rPr lang="en-US" sz="6000" dirty="0"/>
            </a:br>
            <a:endParaRPr sz="6000" dirty="0"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754254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2041</Words>
  <Application>Microsoft Office PowerPoint</Application>
  <PresentationFormat>On-screen Show (16:9)</PresentationFormat>
  <Paragraphs>458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Lexend Deca</vt:lpstr>
      <vt:lpstr>Montserrat</vt:lpstr>
      <vt:lpstr>Muli</vt:lpstr>
      <vt:lpstr>Arial</vt:lpstr>
      <vt:lpstr>Calibri</vt:lpstr>
      <vt:lpstr>Aliena template</vt:lpstr>
      <vt:lpstr>Hệ thống phân tán</vt:lpstr>
      <vt:lpstr>OUR TEAM</vt:lpstr>
      <vt:lpstr>PowerPoint Presentation</vt:lpstr>
      <vt:lpstr>OUR CONTENT</vt:lpstr>
      <vt:lpstr>1. KIẾN THỨC SỬ DỤNG</vt:lpstr>
      <vt:lpstr>NGÔN NGỮ C#</vt:lpstr>
      <vt:lpstr>Giao thức TCP</vt:lpstr>
      <vt:lpstr>2. PHƯƠNG THỨC HOẠT ĐỘNG</vt:lpstr>
      <vt:lpstr>CLIENT </vt:lpstr>
      <vt:lpstr>QUÁ TRÌNH GỬI – NHẬN DỮ LIỆU</vt:lpstr>
      <vt:lpstr>SERVER </vt:lpstr>
      <vt:lpstr>Roadmap</vt:lpstr>
      <vt:lpstr>3. CHƯƠNG TRÌNH THỰC TẾ</vt:lpstr>
      <vt:lpstr>Thanks!</vt:lpstr>
      <vt:lpstr>Instructions for use</vt:lpstr>
      <vt:lpstr>This is a slide title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Our process is easy</vt:lpstr>
      <vt:lpstr>89,526,124$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Extra resources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thống phân tán</dc:title>
  <dc:creator>Phong Kaster</dc:creator>
  <cp:lastModifiedBy>Phong Kaster</cp:lastModifiedBy>
  <cp:revision>7</cp:revision>
  <dcterms:modified xsi:type="dcterms:W3CDTF">2021-10-11T03:43:08Z</dcterms:modified>
</cp:coreProperties>
</file>